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media/image17.jpg" ContentType="image/jpg"/>
  <Override PartName="/ppt/media/image1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257" r:id="rId2"/>
    <p:sldId id="476" r:id="rId3"/>
    <p:sldId id="265" r:id="rId4"/>
    <p:sldId id="477" r:id="rId5"/>
    <p:sldId id="564" r:id="rId6"/>
    <p:sldId id="567" r:id="rId7"/>
    <p:sldId id="568" r:id="rId8"/>
    <p:sldId id="569" r:id="rId9"/>
    <p:sldId id="570" r:id="rId10"/>
    <p:sldId id="571" r:id="rId11"/>
    <p:sldId id="573" r:id="rId12"/>
    <p:sldId id="572" r:id="rId13"/>
    <p:sldId id="574" r:id="rId14"/>
    <p:sldId id="575" r:id="rId15"/>
    <p:sldId id="576" r:id="rId16"/>
    <p:sldId id="577" r:id="rId17"/>
    <p:sldId id="559" r:id="rId18"/>
    <p:sldId id="578" r:id="rId19"/>
    <p:sldId id="579" r:id="rId20"/>
    <p:sldId id="580" r:id="rId21"/>
    <p:sldId id="581" r:id="rId22"/>
    <p:sldId id="582" r:id="rId23"/>
    <p:sldId id="583" r:id="rId24"/>
    <p:sldId id="584" r:id="rId25"/>
    <p:sldId id="585" r:id="rId26"/>
    <p:sldId id="586" r:id="rId27"/>
    <p:sldId id="587" r:id="rId28"/>
    <p:sldId id="588" r:id="rId29"/>
    <p:sldId id="589" r:id="rId30"/>
    <p:sldId id="590" r:id="rId31"/>
    <p:sldId id="591" r:id="rId32"/>
    <p:sldId id="421" r:id="rId33"/>
    <p:sldId id="565" r:id="rId34"/>
    <p:sldId id="26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8">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539"/>
    <a:srgbClr val="122335"/>
    <a:srgbClr val="0099DF"/>
    <a:srgbClr val="000000"/>
    <a:srgbClr val="3AC5A9"/>
    <a:srgbClr val="E3E7EF"/>
    <a:srgbClr val="53C93D"/>
    <a:srgbClr val="174C50"/>
    <a:srgbClr val="1A4D4E"/>
    <a:srgbClr val="194B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35" autoAdjust="0"/>
    <p:restoredTop sz="94689"/>
  </p:normalViewPr>
  <p:slideViewPr>
    <p:cSldViewPr snapToGrid="0" snapToObjects="1" showGuides="1">
      <p:cViewPr varScale="1">
        <p:scale>
          <a:sx n="67" d="100"/>
          <a:sy n="67" d="100"/>
        </p:scale>
        <p:origin x="740" y="52"/>
      </p:cViewPr>
      <p:guideLst>
        <p:guide orient="horz" pos="4308"/>
        <p:guide/>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73FCE-2997-F24A-B52C-901328480290}" type="datetimeFigureOut">
              <a:rPr kumimoji="1" lang="zh-CN" altLang="en-US" smtClean="0"/>
              <a:t>2021/4/20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ED07F-CDDA-2746-967F-A312EF3E52B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Master" Target="../slideMasters/slideMaster1.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关键词">
    <p:bg>
      <p:bgPr>
        <a:noFill/>
        <a:effectLst/>
      </p:bgPr>
    </p:bg>
    <p:spTree>
      <p:nvGrpSpPr>
        <p:cNvPr id="1" name=""/>
        <p:cNvGrpSpPr/>
        <p:nvPr/>
      </p:nvGrpSpPr>
      <p:grpSpPr>
        <a:xfrm>
          <a:off x="0" y="0"/>
          <a:ext cx="0" cy="0"/>
          <a:chOff x="0" y="0"/>
          <a:chExt cx="0" cy="0"/>
        </a:xfrm>
      </p:grpSpPr>
      <p:grpSp>
        <p:nvGrpSpPr>
          <p:cNvPr id="4" name="组合 3"/>
          <p:cNvGrpSpPr/>
          <p:nvPr userDrawn="1">
            <p:custDataLst>
              <p:tags r:id="rId1"/>
            </p:custDataLst>
          </p:nvPr>
        </p:nvGrpSpPr>
        <p:grpSpPr>
          <a:xfrm>
            <a:off x="3392805" y="2505710"/>
            <a:ext cx="5012690" cy="1565275"/>
            <a:chOff x="3589514" y="3038827"/>
            <a:chExt cx="5012974" cy="1564975"/>
          </a:xfrm>
        </p:grpSpPr>
        <p:grpSp>
          <p:nvGrpSpPr>
            <p:cNvPr id="14" name="组合 13"/>
            <p:cNvGrpSpPr/>
            <p:nvPr/>
          </p:nvGrpSpPr>
          <p:grpSpPr>
            <a:xfrm>
              <a:off x="3792855" y="3095307"/>
              <a:ext cx="4606925" cy="1452880"/>
              <a:chOff x="6333" y="2701"/>
              <a:chExt cx="7255" cy="2288"/>
            </a:xfrm>
          </p:grpSpPr>
          <p:cxnSp>
            <p:nvCxnSpPr>
              <p:cNvPr id="21" name="直接连接符 20"/>
              <p:cNvCxnSpPr/>
              <p:nvPr>
                <p:custDataLst>
                  <p:tags r:id="rId24"/>
                </p:custDataLst>
              </p:nvPr>
            </p:nvCxnSpPr>
            <p:spPr>
              <a:xfrm>
                <a:off x="6333" y="4989"/>
                <a:ext cx="7255" cy="0"/>
              </a:xfrm>
              <a:prstGeom prst="line">
                <a:avLst/>
              </a:prstGeom>
              <a:ln>
                <a:no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5"/>
                </p:custDataLst>
              </p:nvPr>
            </p:nvCxnSpPr>
            <p:spPr>
              <a:xfrm>
                <a:off x="6333" y="2701"/>
                <a:ext cx="7255" cy="0"/>
              </a:xfrm>
              <a:prstGeom prst="line">
                <a:avLst/>
              </a:prstGeom>
              <a:ln>
                <a:noFill/>
                <a:prstDash val="dash"/>
              </a:ln>
            </p:spPr>
            <p:style>
              <a:lnRef idx="1">
                <a:schemeClr val="accent1"/>
              </a:lnRef>
              <a:fillRef idx="0">
                <a:schemeClr val="accent1"/>
              </a:fillRef>
              <a:effectRef idx="0">
                <a:schemeClr val="accent1"/>
              </a:effectRef>
              <a:fontRef idx="minor">
                <a:schemeClr val="tx1"/>
              </a:fontRef>
            </p:style>
          </p:cxnSp>
        </p:grpSp>
        <p:sp>
          <p:nvSpPr>
            <p:cNvPr id="10" name="椭圆 9"/>
            <p:cNvSpPr/>
            <p:nvPr>
              <p:custDataLst>
                <p:tags r:id="rId20"/>
              </p:custDataLst>
            </p:nvPr>
          </p:nvSpPr>
          <p:spPr>
            <a:xfrm flipV="1">
              <a:off x="3589514" y="3038827"/>
              <a:ext cx="112960" cy="11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custDataLst>
                <p:tags r:id="rId21"/>
              </p:custDataLst>
            </p:nvPr>
          </p:nvSpPr>
          <p:spPr>
            <a:xfrm flipV="1">
              <a:off x="8489528" y="3038827"/>
              <a:ext cx="112960" cy="11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custDataLst>
                <p:tags r:id="rId22"/>
              </p:custDataLst>
            </p:nvPr>
          </p:nvSpPr>
          <p:spPr>
            <a:xfrm flipV="1">
              <a:off x="3589514" y="4490842"/>
              <a:ext cx="112960" cy="11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custDataLst>
                <p:tags r:id="rId23"/>
              </p:custDataLst>
            </p:nvPr>
          </p:nvSpPr>
          <p:spPr>
            <a:xfrm flipV="1">
              <a:off x="8489528" y="4490842"/>
              <a:ext cx="112960" cy="112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3" name="组合 22"/>
          <p:cNvGrpSpPr/>
          <p:nvPr userDrawn="1">
            <p:custDataLst>
              <p:tags r:id="rId2"/>
            </p:custDataLst>
          </p:nvPr>
        </p:nvGrpSpPr>
        <p:grpSpPr>
          <a:xfrm>
            <a:off x="2738120" y="1587500"/>
            <a:ext cx="6677025" cy="3770630"/>
            <a:chOff x="2810934" y="1587499"/>
            <a:chExt cx="6677267" cy="3770857"/>
          </a:xfrm>
          <a:solidFill>
            <a:srgbClr val="3AC5A9"/>
          </a:solidFill>
        </p:grpSpPr>
        <p:grpSp>
          <p:nvGrpSpPr>
            <p:cNvPr id="24" name="组合 23"/>
            <p:cNvGrpSpPr/>
            <p:nvPr/>
          </p:nvGrpSpPr>
          <p:grpSpPr>
            <a:xfrm>
              <a:off x="2810934" y="1587499"/>
              <a:ext cx="529168" cy="3770857"/>
              <a:chOff x="2810934" y="1587499"/>
              <a:chExt cx="529168" cy="3770857"/>
            </a:xfrm>
            <a:grpFill/>
          </p:grpSpPr>
          <p:grpSp>
            <p:nvGrpSpPr>
              <p:cNvPr id="32" name="组合 31"/>
              <p:cNvGrpSpPr/>
              <p:nvPr/>
            </p:nvGrpSpPr>
            <p:grpSpPr>
              <a:xfrm>
                <a:off x="2810934" y="1587499"/>
                <a:ext cx="529168" cy="529168"/>
                <a:chOff x="2832100" y="1612899"/>
                <a:chExt cx="529168" cy="529168"/>
              </a:xfrm>
              <a:grpFill/>
            </p:grpSpPr>
            <p:sp>
              <p:nvSpPr>
                <p:cNvPr id="36" name="矩形 35"/>
                <p:cNvSpPr/>
                <p:nvPr>
                  <p:custDataLst>
                    <p:tags r:id="rId18"/>
                  </p:custDataLst>
                </p:nvPr>
              </p:nvSpPr>
              <p:spPr>
                <a:xfrm>
                  <a:off x="2832100" y="1612899"/>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custDataLst>
                    <p:tags r:id="rId19"/>
                  </p:custDataLst>
                </p:nvPr>
              </p:nvSpPr>
              <p:spPr>
                <a:xfrm rot="16200000">
                  <a:off x="2655881" y="1789118"/>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rot="16200000">
                <a:off x="2810934" y="4829188"/>
                <a:ext cx="529168" cy="529168"/>
                <a:chOff x="2832100" y="1612899"/>
                <a:chExt cx="529168" cy="529168"/>
              </a:xfrm>
              <a:grpFill/>
            </p:grpSpPr>
            <p:sp>
              <p:nvSpPr>
                <p:cNvPr id="34" name="矩形 33"/>
                <p:cNvSpPr/>
                <p:nvPr>
                  <p:custDataLst>
                    <p:tags r:id="rId16"/>
                  </p:custDataLst>
                </p:nvPr>
              </p:nvSpPr>
              <p:spPr>
                <a:xfrm>
                  <a:off x="2832100" y="1612899"/>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custDataLst>
                    <p:tags r:id="rId17"/>
                  </p:custDataLst>
                </p:nvPr>
              </p:nvSpPr>
              <p:spPr>
                <a:xfrm rot="16200000">
                  <a:off x="2655881" y="1789118"/>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 name="组合 24"/>
            <p:cNvGrpSpPr/>
            <p:nvPr/>
          </p:nvGrpSpPr>
          <p:grpSpPr>
            <a:xfrm rot="10800000">
              <a:off x="8959033" y="1587499"/>
              <a:ext cx="529168" cy="3770857"/>
              <a:chOff x="2810934" y="1587499"/>
              <a:chExt cx="529168" cy="3770857"/>
            </a:xfrm>
            <a:grpFill/>
          </p:grpSpPr>
          <p:grpSp>
            <p:nvGrpSpPr>
              <p:cNvPr id="26" name="组合 25"/>
              <p:cNvGrpSpPr/>
              <p:nvPr/>
            </p:nvGrpSpPr>
            <p:grpSpPr>
              <a:xfrm>
                <a:off x="2810934" y="1587499"/>
                <a:ext cx="529168" cy="529168"/>
                <a:chOff x="2832100" y="1612899"/>
                <a:chExt cx="529168" cy="529168"/>
              </a:xfrm>
              <a:grpFill/>
            </p:grpSpPr>
            <p:sp>
              <p:nvSpPr>
                <p:cNvPr id="30" name="矩形 29"/>
                <p:cNvSpPr/>
                <p:nvPr>
                  <p:custDataLst>
                    <p:tags r:id="rId14"/>
                  </p:custDataLst>
                </p:nvPr>
              </p:nvSpPr>
              <p:spPr>
                <a:xfrm>
                  <a:off x="2832100" y="1612899"/>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5"/>
                  </p:custDataLst>
                </p:nvPr>
              </p:nvSpPr>
              <p:spPr>
                <a:xfrm rot="16200000">
                  <a:off x="2655881" y="1789118"/>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rot="16200000">
                <a:off x="2810934" y="4829188"/>
                <a:ext cx="529168" cy="529168"/>
                <a:chOff x="2832100" y="1612899"/>
                <a:chExt cx="529168" cy="529168"/>
              </a:xfrm>
              <a:grpFill/>
            </p:grpSpPr>
            <p:sp>
              <p:nvSpPr>
                <p:cNvPr id="28" name="矩形 27"/>
                <p:cNvSpPr/>
                <p:nvPr>
                  <p:custDataLst>
                    <p:tags r:id="rId12"/>
                  </p:custDataLst>
                </p:nvPr>
              </p:nvSpPr>
              <p:spPr>
                <a:xfrm>
                  <a:off x="2832100" y="1612899"/>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3"/>
                  </p:custDataLst>
                </p:nvPr>
              </p:nvSpPr>
              <p:spPr>
                <a:xfrm rot="16200000">
                  <a:off x="2655881" y="1789118"/>
                  <a:ext cx="529168" cy="176730"/>
                </a:xfrm>
                <a:prstGeom prst="rect">
                  <a:avLst/>
                </a:prstGeom>
                <a:solidFill>
                  <a:srgbClr val="009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 name="标题 4"/>
          <p:cNvSpPr>
            <a:spLocks noGrp="1"/>
          </p:cNvSpPr>
          <p:nvPr>
            <p:ph type="ctrTitle" hasCustomPrompt="1"/>
            <p:custDataLst>
              <p:tags r:id="rId3"/>
            </p:custDataLst>
          </p:nvPr>
        </p:nvSpPr>
        <p:spPr>
          <a:xfrm>
            <a:off x="3596005" y="2660015"/>
            <a:ext cx="4606925" cy="1187450"/>
          </a:xfrm>
          <a:ln>
            <a:noFill/>
          </a:ln>
        </p:spPr>
        <p:txBody>
          <a:bodyPr lIns="90000" tIns="46800" rIns="90000" bIns="46800" anchor="ctr" anchorCtr="0">
            <a:normAutofit/>
          </a:bodyPr>
          <a:lstStyle>
            <a:lvl1pPr algn="ctr">
              <a:defRPr sz="4800" b="1" spc="600" baseline="0">
                <a:solidFill>
                  <a:schemeClr val="tx1"/>
                </a:solidFill>
                <a:latin typeface="+mj-ea"/>
                <a:ea typeface="+mj-ea"/>
              </a:defRPr>
            </a:lvl1pPr>
          </a:lstStyle>
          <a:p>
            <a:r>
              <a:rPr lang="zh-CN" altLang="en-US" dirty="0"/>
              <a:t>编辑标题</a:t>
            </a:r>
          </a:p>
        </p:txBody>
      </p:sp>
      <p:sp>
        <p:nvSpPr>
          <p:cNvPr id="6" name="副标题 5"/>
          <p:cNvSpPr>
            <a:spLocks noGrp="1"/>
          </p:cNvSpPr>
          <p:nvPr>
            <p:ph type="subTitle" idx="1" hasCustomPrompt="1"/>
            <p:custDataLst>
              <p:tags r:id="rId4"/>
            </p:custDataLst>
          </p:nvPr>
        </p:nvSpPr>
        <p:spPr>
          <a:xfrm>
            <a:off x="3559810" y="4143375"/>
            <a:ext cx="4678045" cy="528955"/>
          </a:xfrm>
          <a:ln>
            <a:noFill/>
          </a:ln>
        </p:spPr>
        <p:txBody>
          <a:bodyPr lIns="90000" tIns="46800" rIns="90000" bIns="46800" anchor="ctr" anchorCtr="0">
            <a:normAutofit/>
          </a:bodyPr>
          <a:lstStyle>
            <a:lvl1pPr marL="0" indent="0" algn="ctr" eaLnBrk="1" fontAlgn="auto" latinLnBrk="0" hangingPunct="1">
              <a:lnSpc>
                <a:spcPct val="100000"/>
              </a:lnSpc>
              <a:buNone/>
              <a:defRPr sz="20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grpSp>
        <p:nvGrpSpPr>
          <p:cNvPr id="39" name="组合 38"/>
          <p:cNvGrpSpPr/>
          <p:nvPr userDrawn="1">
            <p:custDataLst>
              <p:tags r:id="rId5"/>
            </p:custDataLst>
          </p:nvPr>
        </p:nvGrpSpPr>
        <p:grpSpPr>
          <a:xfrm>
            <a:off x="3627613" y="2386682"/>
            <a:ext cx="5012974" cy="1564975"/>
            <a:chOff x="3589514" y="3038827"/>
            <a:chExt cx="5012974" cy="1564975"/>
          </a:xfrm>
        </p:grpSpPr>
        <p:grpSp>
          <p:nvGrpSpPr>
            <p:cNvPr id="40" name="组合 39"/>
            <p:cNvGrpSpPr/>
            <p:nvPr/>
          </p:nvGrpSpPr>
          <p:grpSpPr>
            <a:xfrm>
              <a:off x="3792855" y="3095307"/>
              <a:ext cx="4606925" cy="1452880"/>
              <a:chOff x="6333" y="2701"/>
              <a:chExt cx="7255" cy="2288"/>
            </a:xfrm>
          </p:grpSpPr>
          <p:cxnSp>
            <p:nvCxnSpPr>
              <p:cNvPr id="41" name="直接连接符 40"/>
              <p:cNvCxnSpPr/>
              <p:nvPr>
                <p:custDataLst>
                  <p:tags r:id="rId10"/>
                </p:custDataLst>
              </p:nvPr>
            </p:nvCxnSpPr>
            <p:spPr>
              <a:xfrm>
                <a:off x="6333" y="4989"/>
                <a:ext cx="725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1"/>
                </p:custDataLst>
              </p:nvPr>
            </p:nvCxnSpPr>
            <p:spPr>
              <a:xfrm>
                <a:off x="6333" y="2701"/>
                <a:ext cx="725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3" name="椭圆 42"/>
            <p:cNvSpPr/>
            <p:nvPr>
              <p:custDataLst>
                <p:tags r:id="rId6"/>
              </p:custDataLst>
            </p:nvPr>
          </p:nvSpPr>
          <p:spPr>
            <a:xfrm flipV="1">
              <a:off x="3589514" y="3038827"/>
              <a:ext cx="112960" cy="1129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custDataLst>
                <p:tags r:id="rId7"/>
              </p:custDataLst>
            </p:nvPr>
          </p:nvSpPr>
          <p:spPr>
            <a:xfrm flipV="1">
              <a:off x="8489528" y="3038827"/>
              <a:ext cx="112960" cy="1129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8"/>
              </p:custDataLst>
            </p:nvPr>
          </p:nvSpPr>
          <p:spPr>
            <a:xfrm flipV="1">
              <a:off x="3589514" y="4490842"/>
              <a:ext cx="112960" cy="1129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9"/>
              </p:custDataLst>
            </p:nvPr>
          </p:nvSpPr>
          <p:spPr>
            <a:xfrm flipV="1">
              <a:off x="8489528" y="4490842"/>
              <a:ext cx="112960" cy="1129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上标题+比较">
    <p:spTree>
      <p:nvGrpSpPr>
        <p:cNvPr id="1" name=""/>
        <p:cNvGrpSpPr/>
        <p:nvPr/>
      </p:nvGrpSpPr>
      <p:grpSpPr>
        <a:xfrm>
          <a:off x="0" y="0"/>
          <a:ext cx="0" cy="0"/>
          <a:chOff x="0" y="0"/>
          <a:chExt cx="0" cy="0"/>
        </a:xfrm>
      </p:grpSpPr>
      <p:sp>
        <p:nvSpPr>
          <p:cNvPr id="15" name="内容占位符 14"/>
          <p:cNvSpPr>
            <a:spLocks noGrp="1"/>
          </p:cNvSpPr>
          <p:nvPr>
            <p:ph sz="quarter" idx="13"/>
            <p:custDataLst>
              <p:tags r:id="rId1"/>
            </p:custDataLst>
          </p:nvPr>
        </p:nvSpPr>
        <p:spPr>
          <a:xfrm>
            <a:off x="838200" y="2923540"/>
            <a:ext cx="4726305" cy="289433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marL="457200" indent="0">
              <a:buNone/>
              <a:defRPr baseline="0">
                <a:solidFill>
                  <a:schemeClr val="tx1"/>
                </a:solidFill>
                <a:latin typeface="Arial" panose="020B0604020202020204" pitchFamily="34" charset="0"/>
                <a:ea typeface="微软雅黑" panose="020B0503020204020204" charset="-122"/>
              </a:defRPr>
            </a:lvl2pPr>
            <a:lvl3pPr marL="914400" indent="0">
              <a:buNone/>
              <a:defRPr baseline="0">
                <a:solidFill>
                  <a:schemeClr val="tx1"/>
                </a:solidFill>
                <a:latin typeface="Arial" panose="020B0604020202020204" pitchFamily="34" charset="0"/>
                <a:ea typeface="微软雅黑" panose="020B0503020204020204" charset="-122"/>
              </a:defRPr>
            </a:lvl3pPr>
            <a:lvl4pPr marL="1371600" indent="0">
              <a:buNone/>
              <a:defRPr baseline="0">
                <a:solidFill>
                  <a:schemeClr val="tx1"/>
                </a:solidFill>
                <a:latin typeface="Arial" panose="020B0604020202020204" pitchFamily="34" charset="0"/>
                <a:ea typeface="微软雅黑" panose="020B0503020204020204" charset="-122"/>
              </a:defRPr>
            </a:lvl4pPr>
            <a:lvl5pPr marL="1828800" indent="0">
              <a:buNone/>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1"/>
            <a:r>
              <a:rPr lang="zh-CN" altLang="en-US" dirty="0"/>
              <a:t>第三级</a:t>
            </a:r>
          </a:p>
          <a:p>
            <a:pPr lvl="1"/>
            <a:r>
              <a:rPr lang="zh-CN" altLang="en-US" dirty="0"/>
              <a:t>第四级</a:t>
            </a:r>
          </a:p>
          <a:p>
            <a:pPr lvl="1"/>
            <a:r>
              <a:rPr lang="zh-CN" altLang="en-US" dirty="0"/>
              <a:t>第五级</a:t>
            </a:r>
          </a:p>
        </p:txBody>
      </p:sp>
      <p:sp>
        <p:nvSpPr>
          <p:cNvPr id="17" name="文本占位符 16"/>
          <p:cNvSpPr>
            <a:spLocks noGrp="1"/>
          </p:cNvSpPr>
          <p:nvPr>
            <p:ph type="body" sz="quarter" idx="15"/>
            <p:custDataLst>
              <p:tags r:id="rId2"/>
            </p:custDataLst>
          </p:nvPr>
        </p:nvSpPr>
        <p:spPr>
          <a:xfrm>
            <a:off x="838200" y="1564005"/>
            <a:ext cx="4726305" cy="78105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标题 12"/>
          <p:cNvSpPr>
            <a:spLocks noGrp="1"/>
          </p:cNvSpPr>
          <p:nvPr>
            <p:ph type="title"/>
            <p:custDataLst>
              <p:tags r:id="rId3"/>
            </p:custDataLst>
          </p:nvPr>
        </p:nvSpPr>
        <p:spPr>
          <a:xfrm>
            <a:off x="570230" y="427990"/>
            <a:ext cx="4545965" cy="433070"/>
          </a:xfrm>
        </p:spPr>
        <p:txBody>
          <a:bodyPr wrap="square" lIns="90000" tIns="46800" rIns="90000" bIns="46800">
            <a:noAutofit/>
          </a:bodyPr>
          <a:lstStyle>
            <a:lvl1pPr>
              <a:defRPr sz="2400" b="1"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121" name="Shape 121"/>
          <p:cNvSpPr/>
          <p:nvPr userDrawn="1"/>
        </p:nvSpPr>
        <p:spPr>
          <a:xfrm flipH="1">
            <a:off x="547370" y="4679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
        <p:nvSpPr>
          <p:cNvPr id="2" name="内容占位符 1"/>
          <p:cNvSpPr>
            <a:spLocks noGrp="1"/>
          </p:cNvSpPr>
          <p:nvPr>
            <p:ph sz="quarter" idx="16"/>
            <p:custDataLst>
              <p:tags r:id="rId4"/>
            </p:custDataLst>
          </p:nvPr>
        </p:nvSpPr>
        <p:spPr>
          <a:xfrm>
            <a:off x="6191250" y="2923540"/>
            <a:ext cx="4726305" cy="289433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marL="457200" indent="0">
              <a:buNone/>
              <a:defRPr baseline="0">
                <a:solidFill>
                  <a:schemeClr val="tx1"/>
                </a:solidFill>
                <a:latin typeface="Arial" panose="020B0604020202020204" pitchFamily="34" charset="0"/>
                <a:ea typeface="微软雅黑" panose="020B0503020204020204" charset="-122"/>
              </a:defRPr>
            </a:lvl2pPr>
            <a:lvl3pPr marL="914400" indent="0">
              <a:buNone/>
              <a:defRPr baseline="0">
                <a:solidFill>
                  <a:schemeClr val="tx1"/>
                </a:solidFill>
                <a:latin typeface="Arial" panose="020B0604020202020204" pitchFamily="34" charset="0"/>
                <a:ea typeface="微软雅黑" panose="020B0503020204020204" charset="-122"/>
              </a:defRPr>
            </a:lvl3pPr>
            <a:lvl4pPr marL="1371600" indent="0">
              <a:buNone/>
              <a:defRPr baseline="0">
                <a:solidFill>
                  <a:schemeClr val="tx1"/>
                </a:solidFill>
                <a:latin typeface="Arial" panose="020B0604020202020204" pitchFamily="34" charset="0"/>
                <a:ea typeface="微软雅黑" panose="020B0503020204020204" charset="-122"/>
              </a:defRPr>
            </a:lvl4pPr>
            <a:lvl5pPr marL="1828800" indent="0">
              <a:buNone/>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1"/>
            <a:r>
              <a:rPr lang="zh-CN" altLang="en-US" dirty="0"/>
              <a:t>第三级</a:t>
            </a:r>
          </a:p>
          <a:p>
            <a:pPr lvl="1"/>
            <a:r>
              <a:rPr lang="zh-CN" altLang="en-US" dirty="0"/>
              <a:t>第四级</a:t>
            </a:r>
          </a:p>
          <a:p>
            <a:pPr lvl="1"/>
            <a:r>
              <a:rPr lang="zh-CN" altLang="en-US" dirty="0"/>
              <a:t>第五级</a:t>
            </a:r>
          </a:p>
        </p:txBody>
      </p:sp>
      <p:sp>
        <p:nvSpPr>
          <p:cNvPr id="3" name="文本占位符 2"/>
          <p:cNvSpPr>
            <a:spLocks noGrp="1"/>
          </p:cNvSpPr>
          <p:nvPr>
            <p:ph type="body" sz="quarter" idx="17"/>
            <p:custDataLst>
              <p:tags r:id="rId5"/>
            </p:custDataLst>
          </p:nvPr>
        </p:nvSpPr>
        <p:spPr>
          <a:xfrm>
            <a:off x="6191250" y="1564005"/>
            <a:ext cx="4726305" cy="78105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言名片">
    <p:bg>
      <p:bgPr>
        <a:noFill/>
        <a:effectLst/>
      </p:bgPr>
    </p:bg>
    <p:spTree>
      <p:nvGrpSpPr>
        <p:cNvPr id="1" name=""/>
        <p:cNvGrpSpPr/>
        <p:nvPr/>
      </p:nvGrpSpPr>
      <p:grpSpPr>
        <a:xfrm>
          <a:off x="0" y="0"/>
          <a:ext cx="0" cy="0"/>
          <a:chOff x="0" y="0"/>
          <a:chExt cx="0" cy="0"/>
        </a:xfrm>
      </p:grpSpPr>
      <p:sp>
        <p:nvSpPr>
          <p:cNvPr id="13" name="TextBox 12"/>
          <p:cNvSpPr txBox="1"/>
          <p:nvPr userDrawn="1"/>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userDrawn="1"/>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1" cap="none">
                <a:solidFill>
                  <a:schemeClr val="tx1"/>
                </a:solidFill>
                <a:latin typeface="微软雅黑" panose="020B0503020204020204" charset="-122"/>
                <a:ea typeface="微软雅黑" panose="020B0503020204020204" charset="-122"/>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latin typeface="微软雅黑" panose="020B0503020204020204" charset="-122"/>
                <a:ea typeface="微软雅黑" panose="020B0503020204020204" charset="-122"/>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latin typeface="微软雅黑" panose="020B0503020204020204" charset="-122"/>
                <a:ea typeface="微软雅黑" panose="020B050302020402020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真或假">
    <p:bg>
      <p:bgPr>
        <a:noFill/>
        <a:effectLst/>
      </p:bgPr>
    </p:bg>
    <p:spTree>
      <p:nvGrpSpPr>
        <p:cNvPr id="1" name=""/>
        <p:cNvGrpSpPr/>
        <p:nvPr/>
      </p:nvGrpSpPr>
      <p:grpSpPr>
        <a:xfrm>
          <a:off x="0" y="0"/>
          <a:ext cx="0" cy="0"/>
          <a:chOff x="0" y="0"/>
          <a:chExt cx="0" cy="0"/>
        </a:xfrm>
      </p:grpSpPr>
      <p:sp>
        <p:nvSpPr>
          <p:cNvPr id="13" name="标题 12"/>
          <p:cNvSpPr>
            <a:spLocks noGrp="1"/>
          </p:cNvSpPr>
          <p:nvPr>
            <p:ph type="title"/>
            <p:custDataLst>
              <p:tags r:id="rId1"/>
            </p:custDataLst>
          </p:nvPr>
        </p:nvSpPr>
        <p:spPr>
          <a:xfrm>
            <a:off x="570230" y="427990"/>
            <a:ext cx="4545965" cy="433070"/>
          </a:xfrm>
        </p:spPr>
        <p:txBody>
          <a:bodyPr wrap="square" lIns="90000" tIns="46800" rIns="90000" bIns="46800">
            <a:noAutofit/>
          </a:bodyPr>
          <a:lstStyle>
            <a:lvl1pPr>
              <a:defRPr sz="2400" b="1"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15" name="内容占位符 14"/>
          <p:cNvSpPr>
            <a:spLocks noGrp="1"/>
          </p:cNvSpPr>
          <p:nvPr>
            <p:ph sz="quarter" idx="13"/>
            <p:custDataLst>
              <p:tags r:id="rId2"/>
            </p:custDataLst>
          </p:nvPr>
        </p:nvSpPr>
        <p:spPr>
          <a:xfrm>
            <a:off x="393700" y="1663200"/>
            <a:ext cx="5342400" cy="289440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5"/>
          <p:cNvSpPr>
            <a:spLocks noGrp="1"/>
          </p:cNvSpPr>
          <p:nvPr>
            <p:ph sz="quarter" idx="14"/>
            <p:custDataLst>
              <p:tags r:id="rId3"/>
            </p:custDataLst>
          </p:nvPr>
        </p:nvSpPr>
        <p:spPr>
          <a:xfrm>
            <a:off x="6253480" y="1663200"/>
            <a:ext cx="5367600" cy="289440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custDataLst>
              <p:tags r:id="rId4"/>
            </p:custDataLst>
          </p:nvPr>
        </p:nvSpPr>
        <p:spPr>
          <a:xfrm>
            <a:off x="393700" y="4956810"/>
            <a:ext cx="4961255" cy="78105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8" name="文本占位符 17"/>
          <p:cNvSpPr>
            <a:spLocks noGrp="1"/>
          </p:cNvSpPr>
          <p:nvPr>
            <p:ph type="body" sz="quarter" idx="16"/>
            <p:custDataLst>
              <p:tags r:id="rId5"/>
            </p:custDataLst>
          </p:nvPr>
        </p:nvSpPr>
        <p:spPr>
          <a:xfrm>
            <a:off x="6253480" y="4953000"/>
            <a:ext cx="4985385" cy="781050"/>
          </a:xfrm>
        </p:spPr>
        <p:txBody>
          <a:bodyPr wrap="square"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21" name="Shape 121"/>
          <p:cNvSpPr/>
          <p:nvPr userDrawn="1"/>
        </p:nvSpPr>
        <p:spPr>
          <a:xfrm flipH="1">
            <a:off x="547370" y="47434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照片">
    <p:bg>
      <p:bgPr>
        <a:noFill/>
        <a:effectLst/>
      </p:bgPr>
    </p:bg>
    <p:spTree>
      <p:nvGrpSpPr>
        <p:cNvPr id="1" name=""/>
        <p:cNvGrpSpPr/>
        <p:nvPr/>
      </p:nvGrpSpPr>
      <p:grpSpPr>
        <a:xfrm>
          <a:off x="0" y="0"/>
          <a:ext cx="0" cy="0"/>
          <a:chOff x="0" y="0"/>
          <a:chExt cx="0" cy="0"/>
        </a:xfrm>
      </p:grpSpPr>
      <p:cxnSp>
        <p:nvCxnSpPr>
          <p:cNvPr id="7" name="直接连接符 6"/>
          <p:cNvCxnSpPr/>
          <p:nvPr userDrawn="1">
            <p:custDataLst>
              <p:tags r:id="rId1"/>
            </p:custDataLst>
          </p:nvPr>
        </p:nvCxnSpPr>
        <p:spPr>
          <a:xfrm>
            <a:off x="4077970" y="3413760"/>
            <a:ext cx="3967480" cy="6985"/>
          </a:xfrm>
          <a:prstGeom prst="line">
            <a:avLst/>
          </a:prstGeom>
          <a:ln w="50800" cap="sq">
            <a:solidFill>
              <a:srgbClr val="0099DF"/>
            </a:solidFill>
          </a:ln>
        </p:spPr>
        <p:style>
          <a:lnRef idx="1">
            <a:schemeClr val="accent1"/>
          </a:lnRef>
          <a:fillRef idx="0">
            <a:schemeClr val="accent1"/>
          </a:fillRef>
          <a:effectRef idx="0">
            <a:schemeClr val="accent1"/>
          </a:effectRef>
          <a:fontRef idx="minor">
            <a:schemeClr val="tx1"/>
          </a:fontRef>
        </p:style>
      </p:cxnSp>
      <p:sp>
        <p:nvSpPr>
          <p:cNvPr id="16" name="标题 15"/>
          <p:cNvSpPr>
            <a:spLocks noGrp="1"/>
          </p:cNvSpPr>
          <p:nvPr>
            <p:ph type="title" hasCustomPrompt="1"/>
            <p:custDataLst>
              <p:tags r:id="rId2"/>
            </p:custDataLst>
          </p:nvPr>
        </p:nvSpPr>
        <p:spPr>
          <a:xfrm>
            <a:off x="3448050" y="1919605"/>
            <a:ext cx="5296535" cy="1330960"/>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编辑标题</a:t>
            </a:r>
          </a:p>
        </p:txBody>
      </p:sp>
      <p:sp>
        <p:nvSpPr>
          <p:cNvPr id="20" name="文本占位符 19"/>
          <p:cNvSpPr>
            <a:spLocks noGrp="1"/>
          </p:cNvSpPr>
          <p:nvPr>
            <p:ph type="body" sz="quarter" idx="13" hasCustomPrompt="1"/>
            <p:custDataLst>
              <p:tags r:id="rId3"/>
            </p:custDataLst>
          </p:nvPr>
        </p:nvSpPr>
        <p:spPr>
          <a:xfrm>
            <a:off x="3447841" y="3545508"/>
            <a:ext cx="5296319" cy="1364432"/>
          </a:xfrm>
        </p:spPr>
        <p:txBody>
          <a:bodyPr lIns="90000" rIns="90000" bIns="46800">
            <a:normAutofit/>
          </a:bodyPr>
          <a:lstStyle>
            <a:lvl1pPr marL="0" indent="0" algn="ctr">
              <a:buNone/>
              <a:defRPr sz="1800">
                <a:solidFill>
                  <a:schemeClr val="tx1"/>
                </a:solidFill>
              </a:defRPr>
            </a:lvl1pPr>
            <a:lvl2pPr marL="457200" indent="0">
              <a:buNone/>
              <a:defRPr/>
            </a:lvl2pPr>
          </a:lstStyle>
          <a:p>
            <a:pPr lvl="0"/>
            <a:r>
              <a:rPr lang="zh-CN" altLang="en-US" dirty="0"/>
              <a:t>单击此处编辑文本</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2021/4/20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41807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名片">
    <p:bg>
      <p:bgPr>
        <a:no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6" name="内容占位符 5"/>
          <p:cNvSpPr>
            <a:spLocks noGrp="1"/>
          </p:cNvSpPr>
          <p:nvPr>
            <p:ph idx="1"/>
            <p:custDataLst>
              <p:tags r:id="rId2"/>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无标题">
    <p:spTree>
      <p:nvGrpSpPr>
        <p:cNvPr id="1" name=""/>
        <p:cNvGrpSpPr/>
        <p:nvPr/>
      </p:nvGrpSpPr>
      <p:grpSpPr>
        <a:xfrm>
          <a:off x="0" y="0"/>
          <a:ext cx="0" cy="0"/>
          <a:chOff x="0" y="0"/>
          <a:chExt cx="0" cy="0"/>
        </a:xfrm>
      </p:grpSpPr>
      <p:sp>
        <p:nvSpPr>
          <p:cNvPr id="8" name="标题 7"/>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10" name="内容占位符 9"/>
          <p:cNvSpPr>
            <a:spLocks noGrp="1"/>
          </p:cNvSpPr>
          <p:nvPr>
            <p:ph sz="half" idx="1"/>
            <p:custDataLst>
              <p:tags r:id="rId2"/>
            </p:custDataLst>
          </p:nvPr>
        </p:nvSpPr>
        <p:spPr>
          <a:xfrm>
            <a:off x="669930" y="1046966"/>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
        <p:nvSpPr>
          <p:cNvPr id="2" name="内容占位符 1"/>
          <p:cNvSpPr>
            <a:spLocks noGrp="1"/>
          </p:cNvSpPr>
          <p:nvPr>
            <p:ph sz="half" idx="13"/>
            <p:custDataLst>
              <p:tags r:id="rId3"/>
            </p:custDataLst>
          </p:nvPr>
        </p:nvSpPr>
        <p:spPr>
          <a:xfrm>
            <a:off x="6279520" y="1046966"/>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标题">
    <p:bg>
      <p:bgPr>
        <a:no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0" y="0"/>
            <a:ext cx="0" cy="0"/>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5" name="标题 1"/>
          <p:cNvSpPr>
            <a:spLocks noGrp="1"/>
          </p:cNvSpPr>
          <p:nvPr userDrawn="1">
            <p:custDataLst>
              <p:tags r:id="rId2"/>
            </p:custDataLst>
          </p:nvPr>
        </p:nvSpPr>
        <p:spPr>
          <a:xfrm>
            <a:off x="662897" y="494030"/>
            <a:ext cx="10852237"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olidFill>
                  <a:schemeClr val="tx1"/>
                </a:solidFill>
                <a:sym typeface="+mn-ea"/>
              </a:rPr>
              <a:t>单击此处编辑母版标题样式</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空白">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图片+文字内容">
    <p:bg>
      <p:bgPr>
        <a:noFill/>
        <a:effectLst/>
      </p:bgPr>
    </p:bg>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8" name="图片占位符 7"/>
          <p:cNvSpPr>
            <a:spLocks noGrp="1"/>
          </p:cNvSpPr>
          <p:nvPr>
            <p:ph type="pic" idx="1"/>
            <p:custDataLst>
              <p:tags r:id="rId2"/>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9" name="文本占位符 8"/>
          <p:cNvSpPr>
            <a:spLocks noGrp="1"/>
          </p:cNvSpPr>
          <p:nvPr>
            <p:ph type="body" sz="half" idx="2"/>
            <p:custDataLst>
              <p:tags r:id="rId3"/>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bg>
      <p:bgPr>
        <a:noFill/>
        <a:effectLst/>
      </p:bgPr>
    </p:bg>
    <p:spTree>
      <p:nvGrpSpPr>
        <p:cNvPr id="1" name=""/>
        <p:cNvGrpSpPr/>
        <p:nvPr/>
      </p:nvGrpSpPr>
      <p:grpSpPr>
        <a:xfrm>
          <a:off x="0" y="0"/>
          <a:ext cx="0" cy="0"/>
          <a:chOff x="0" y="0"/>
          <a:chExt cx="0" cy="0"/>
        </a:xfrm>
      </p:grpSpPr>
      <p:sp>
        <p:nvSpPr>
          <p:cNvPr id="5" name="竖排标题 1"/>
          <p:cNvSpPr>
            <a:spLocks noGrp="1"/>
          </p:cNvSpPr>
          <p:nvPr>
            <p:ph type="title" orient="vert"/>
            <p:custDataLst>
              <p:tags r:id="rId1"/>
            </p:custDataLst>
          </p:nvPr>
        </p:nvSpPr>
        <p:spPr>
          <a:xfrm>
            <a:off x="10571135" y="952500"/>
            <a:ext cx="950984" cy="5388907"/>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6" name="竖排文字占位符 2"/>
          <p:cNvSpPr>
            <a:spLocks noGrp="1"/>
          </p:cNvSpPr>
          <p:nvPr>
            <p:ph type="body" orient="vert" idx="1"/>
            <p:custDataLst>
              <p:tags r:id="rId2"/>
            </p:custDataLst>
          </p:nvPr>
        </p:nvSpPr>
        <p:spPr>
          <a:xfrm>
            <a:off x="669925" y="952500"/>
            <a:ext cx="9828101" cy="5388907"/>
          </a:xfrm>
        </p:spPr>
        <p:txBody>
          <a:bodyPr vert="eaVert" lIns="90000" tIns="46800" rIns="90000" bIns="46800">
            <a:normAutofit/>
          </a:bodyPr>
          <a:lstStyle>
            <a:lvl1pPr indent="0" eaLnBrk="1" fontAlgn="auto" latinLnBrk="0" hangingPunct="1">
              <a:defRPr>
                <a:solidFill>
                  <a:schemeClr val="tx1"/>
                </a:solidFill>
                <a:latin typeface="微软雅黑" panose="020B0503020204020204" charset="-122"/>
                <a:ea typeface="微软雅黑" panose="020B0503020204020204" charset="-122"/>
              </a:defRPr>
            </a:lvl1pPr>
            <a:lvl2pPr indent="0" eaLnBrk="1" fontAlgn="auto" latinLnBrk="0" hangingPunct="1">
              <a:defRPr>
                <a:solidFill>
                  <a:schemeClr val="tx1"/>
                </a:solidFill>
                <a:latin typeface="微软雅黑" panose="020B0503020204020204" charset="-122"/>
                <a:ea typeface="微软雅黑" panose="020B0503020204020204" charset="-122"/>
              </a:defRPr>
            </a:lvl2pPr>
            <a:lvl3pPr indent="0" eaLnBrk="1" fontAlgn="auto" latinLnBrk="0" hangingPunct="1">
              <a:defRPr>
                <a:solidFill>
                  <a:schemeClr val="tx1"/>
                </a:solidFill>
                <a:latin typeface="微软雅黑" panose="020B0503020204020204" charset="-122"/>
                <a:ea typeface="微软雅黑" panose="020B0503020204020204" charset="-122"/>
              </a:defRPr>
            </a:lvl3pPr>
            <a:lvl4pPr indent="0" eaLnBrk="1" fontAlgn="auto" latinLnBrk="0" hangingPunct="1">
              <a:defRPr>
                <a:solidFill>
                  <a:schemeClr val="tx1"/>
                </a:solidFill>
                <a:latin typeface="微软雅黑" panose="020B0503020204020204" charset="-122"/>
                <a:ea typeface="微软雅黑" panose="020B0503020204020204" charset="-122"/>
              </a:defRPr>
            </a:lvl4pPr>
            <a:lvl5pPr indent="0" eaLnBrk="1" fontAlgn="auto" latinLnBrk="0" hangingPunct="1">
              <a:defRPr>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noFill/>
        <a:effectLst/>
      </p:bgPr>
    </p:bg>
    <p:spTree>
      <p:nvGrpSpPr>
        <p:cNvPr id="1" name=""/>
        <p:cNvGrpSpPr/>
        <p:nvPr/>
      </p:nvGrpSpPr>
      <p:grpSpPr>
        <a:xfrm>
          <a:off x="0" y="0"/>
          <a:ext cx="0" cy="0"/>
          <a:chOff x="0" y="0"/>
          <a:chExt cx="0" cy="0"/>
        </a:xfrm>
      </p:grpSpPr>
      <p:sp>
        <p:nvSpPr>
          <p:cNvPr id="14" name="Picture Placeholder 2"/>
          <p:cNvSpPr>
            <a:spLocks noGrp="1" noChangeAspect="1"/>
          </p:cNvSpPr>
          <p:nvPr>
            <p:ph type="pic" idx="1"/>
          </p:nvPr>
        </p:nvSpPr>
        <p:spPr>
          <a:xfrm>
            <a:off x="7536253" y="1411762"/>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5" name="标题 1"/>
          <p:cNvSpPr>
            <a:spLocks noGrp="1"/>
          </p:cNvSpPr>
          <p:nvPr userDrawn="1">
            <p:custDataLst>
              <p:tags r:id="rId1"/>
            </p:custDataLst>
          </p:nvPr>
        </p:nvSpPr>
        <p:spPr>
          <a:xfrm>
            <a:off x="669882" y="443230"/>
            <a:ext cx="10852237" cy="441964"/>
          </a:xfrm>
          <a:prstGeom prst="rect">
            <a:avLst/>
          </a:prstGeo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sz="2300">
                <a:solidFill>
                  <a:schemeClr val="tx1"/>
                </a:solidFill>
                <a:sym typeface="+mn-ea"/>
              </a:rPr>
              <a:t>单击此处编辑母版标题样式</a:t>
            </a:r>
          </a:p>
        </p:txBody>
      </p:sp>
      <p:sp>
        <p:nvSpPr>
          <p:cNvPr id="9" name="文本占位符 8"/>
          <p:cNvSpPr>
            <a:spLocks noGrp="1"/>
          </p:cNvSpPr>
          <p:nvPr>
            <p:ph type="body" sz="half" idx="13"/>
            <p:custDataLst>
              <p:tags r:id="rId2"/>
            </p:custDataLst>
          </p:nvPr>
        </p:nvSpPr>
        <p:spPr>
          <a:xfrm>
            <a:off x="727125" y="10033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全景图片">
    <p:bg>
      <p:bgPr>
        <a:no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613535" y="2064317"/>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7" name="标题 6"/>
          <p:cNvSpPr>
            <a:spLocks noGrp="1"/>
          </p:cNvSpPr>
          <p:nvPr>
            <p:ph type="title"/>
            <p:custDataLst>
              <p:tags r:id="rId1"/>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121" name="Shape 121"/>
          <p:cNvSpPr/>
          <p:nvPr userDrawn="1"/>
        </p:nvSpPr>
        <p:spPr>
          <a:xfrm flipH="1">
            <a:off x="547370" y="506095"/>
            <a:ext cx="0" cy="360000"/>
          </a:xfrm>
          <a:prstGeom prst="line">
            <a:avLst/>
          </a:prstGeom>
          <a:noFill/>
          <a:ln w="63500" cap="flat">
            <a:solidFill>
              <a:srgbClr val="0099DF">
                <a:alpha val="80099"/>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378102"/>
            <a:ext cx="10131425" cy="1456267"/>
          </a:xfrm>
          <a:prstGeom prst="rect">
            <a:avLst/>
          </a:prstGeom>
          <a:effectLst/>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85801" y="1910568"/>
            <a:ext cx="10131425" cy="4235589"/>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pic>
        <p:nvPicPr>
          <p:cNvPr id="4" name="图片 3" descr="E:\李佳美-2020.3.9-\6.3-ML全球机器学习技术大会\物料\PPT模板\PPT模板背景-02.jpgPPT模板背景-02"/>
          <p:cNvPicPr>
            <a:picLocks noChangeAspect="1"/>
          </p:cNvPicPr>
          <p:nvPr userDrawn="1"/>
        </p:nvPicPr>
        <p:blipFill>
          <a:blip r:embed="rId16"/>
          <a:srcRect/>
          <a:stretch>
            <a:fillRect/>
          </a:stretch>
        </p:blipFill>
        <p:spPr>
          <a:xfrm>
            <a:off x="-7119" y="-697"/>
            <a:ext cx="12192000" cy="6858000"/>
          </a:xfrm>
          <a:prstGeom prst="rect">
            <a:avLst/>
          </a:prstGeom>
          <a:ln>
            <a:solidFill>
              <a:schemeClr val="accent1"/>
            </a:solidFill>
          </a:ln>
        </p:spPr>
      </p:pic>
      <p:sp>
        <p:nvSpPr>
          <p:cNvPr id="5" name="Shape 134"/>
          <p:cNvSpPr/>
          <p:nvPr userDrawn="1"/>
        </p:nvSpPr>
        <p:spPr>
          <a:xfrm>
            <a:off x="10796270" y="0"/>
            <a:ext cx="1388745" cy="647700"/>
          </a:xfrm>
          <a:prstGeom prst="rect">
            <a:avLst/>
          </a:prstGeom>
          <a:ln w="12700">
            <a:miter lim="400000"/>
          </a:ln>
        </p:spPr>
        <p:txBody>
          <a:bodyPr lIns="35718" tIns="35718" rIns="35718" bIns="35718" anchor="ctr"/>
          <a:lstStyle/>
          <a:p>
            <a:pPr algn="l" defTabSz="825500">
              <a:spcBef>
                <a:spcPts val="2000"/>
              </a:spcBef>
              <a:defRPr sz="2800" spc="28">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1690" b="1" dirty="0"/>
              <a:t>ML</a:t>
            </a:r>
            <a:r>
              <a:rPr sz="1690" dirty="0"/>
              <a:t>-</a:t>
            </a:r>
            <a:r>
              <a:rPr sz="1690" dirty="0">
                <a:cs typeface="MicrosoftYaHeiLight"/>
                <a:sym typeface="MicrosoftYaHeiLight"/>
              </a:rPr>
              <a:t>Summit </a:t>
            </a:r>
            <a:endParaRPr lang="en-US" sz="1690" dirty="0">
              <a:cs typeface="MicrosoftYaHeiLight"/>
              <a:sym typeface="MicrosoftYaHeiLight"/>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advClick="0"/>
    </mc:Choice>
    <mc:Fallback xmlns="">
      <p:transition advClick="0"/>
    </mc:Fallback>
  </mc:AlternateContent>
  <p:hf hdr="0" dt="0"/>
  <p:txStyles>
    <p:titleStyle>
      <a:lvl1pPr algn="l" defTabSz="457200" rtl="0" eaLnBrk="1" latinLnBrk="0" hangingPunct="1">
        <a:lnSpc>
          <a:spcPct val="100000"/>
        </a:lnSpc>
        <a:spcBef>
          <a:spcPts val="0"/>
        </a:spcBef>
        <a:spcAft>
          <a:spcPts val="0"/>
        </a:spcAft>
        <a:buNone/>
        <a:defRPr sz="3200" b="0" i="0" u="none" kern="1200" cap="none" baseline="0">
          <a:ln w="3175" cmpd="sng">
            <a:noFill/>
          </a:ln>
          <a:solidFill>
            <a:srgbClr val="FFFFFF"/>
          </a:solidFill>
          <a:effectLst/>
          <a:latin typeface="微软雅黑" panose="020B0503020204020204" charset="-122"/>
          <a:ea typeface="微软雅黑" panose="020B050302020402020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微软雅黑" panose="020B0503020204020204" charset="-122"/>
          <a:ea typeface="微软雅黑" panose="020B0503020204020204" charset="-122"/>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微软雅黑" panose="020B0503020204020204" charset="-122"/>
          <a:ea typeface="微软雅黑" panose="020B0503020204020204" charset="-122"/>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微软雅黑" panose="020B0503020204020204" charset="-122"/>
          <a:ea typeface="微软雅黑" panose="020B0503020204020204" charset="-122"/>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微软雅黑" panose="020B0503020204020204" charset="-122"/>
          <a:ea typeface="微软雅黑" panose="020B0503020204020204" charset="-122"/>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微软雅黑" panose="020B0503020204020204" charset="-122"/>
          <a:ea typeface="微软雅黑" panose="020B0503020204020204" charset="-122"/>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pdf/1604.06174.pdf"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pdf/1604.06174.pdf"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pdf/1910.02054.pdf"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github.com/Oneflow-Inc/oneflow"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0"/>
          <p:cNvSpPr/>
          <p:nvPr/>
        </p:nvSpPr>
        <p:spPr>
          <a:xfrm>
            <a:off x="6002020" y="2392807"/>
            <a:ext cx="5923275" cy="2041906"/>
          </a:xfrm>
          <a:prstGeom prst="rect">
            <a:avLst/>
          </a:prstGeom>
          <a:noFill/>
          <a:ln w="12700" cap="flat">
            <a:noFill/>
            <a:miter lim="400000"/>
          </a:ln>
          <a:effectLst/>
        </p:spPr>
        <p:txBody>
          <a:bodyPr wrap="square" lIns="35719" tIns="35719" rIns="35719" bIns="35719" numCol="1" anchor="ctr">
            <a:spAutoFit/>
          </a:bodyPr>
          <a:lstStyle/>
          <a:p>
            <a:pPr algn="l" defTabSz="455295">
              <a:defRPr sz="6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4800" dirty="0">
                <a:solidFill>
                  <a:srgbClr val="0099DF"/>
                </a:solidFill>
                <a:sym typeface="+mn-ea"/>
              </a:rPr>
              <a:t>大规模</a:t>
            </a:r>
            <a:endParaRPr lang="en-US" altLang="zh-CN" sz="4800" dirty="0">
              <a:solidFill>
                <a:srgbClr val="0099DF"/>
              </a:solidFill>
              <a:sym typeface="+mn-ea"/>
            </a:endParaRPr>
          </a:p>
          <a:p>
            <a:pPr algn="l" defTabSz="455295">
              <a:defRPr sz="6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4800" dirty="0">
                <a:solidFill>
                  <a:srgbClr val="0099DF"/>
                </a:solidFill>
                <a:sym typeface="+mn-ea"/>
              </a:rPr>
              <a:t>预训练语言模型</a:t>
            </a:r>
          </a:p>
          <a:p>
            <a:pPr algn="l" defTabSz="455295">
              <a:defRPr sz="6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2800" dirty="0">
                <a:solidFill>
                  <a:srgbClr val="FFFFFF"/>
                </a:solidFill>
              </a:rPr>
              <a:t>深度学习框架的挑战和解决之道</a:t>
            </a:r>
            <a:endParaRPr sz="2800" dirty="0"/>
          </a:p>
        </p:txBody>
      </p:sp>
      <p:sp>
        <p:nvSpPr>
          <p:cNvPr id="3" name="Shape 121"/>
          <p:cNvSpPr/>
          <p:nvPr/>
        </p:nvSpPr>
        <p:spPr>
          <a:xfrm flipH="1">
            <a:off x="5567045" y="2449195"/>
            <a:ext cx="0" cy="1959610"/>
          </a:xfrm>
          <a:prstGeom prst="line">
            <a:avLst/>
          </a:prstGeom>
          <a:noFill/>
          <a:ln w="63500" cap="flat">
            <a:solidFill>
              <a:srgbClr val="0099DF">
                <a:alpha val="80000"/>
              </a:srgbClr>
            </a:solidFill>
            <a:prstDash val="solid"/>
            <a:miter lim="400000"/>
          </a:ln>
          <a:effectLst/>
        </p:spPr>
        <p:txBody>
          <a:bodyPr wrap="square" lIns="35719" tIns="35719" rIns="35719" bIns="35719" numCol="1" anchor="ctr">
            <a:noAutofit/>
          </a:bodyPr>
          <a:lstStyle/>
          <a:p>
            <a:pPr defTabSz="822325">
              <a:defRPr sz="3500">
                <a:solidFill>
                  <a:srgbClr val="5C5C5C"/>
                </a:solidFill>
                <a:latin typeface="Baskerville" panose="02020502070401020303"/>
                <a:ea typeface="Baskerville" panose="02020502070401020303"/>
                <a:cs typeface="Baskerville" panose="02020502070401020303"/>
                <a:sym typeface="Baskerville" panose="02020502070401020303"/>
              </a:defRPr>
            </a:pPr>
            <a:endParaRPr sz="2460"/>
          </a:p>
        </p:txBody>
      </p:sp>
      <p:sp>
        <p:nvSpPr>
          <p:cNvPr id="4" name="Shape 122"/>
          <p:cNvSpPr/>
          <p:nvPr/>
        </p:nvSpPr>
        <p:spPr>
          <a:xfrm>
            <a:off x="4137837" y="3531911"/>
            <a:ext cx="999313" cy="418384"/>
          </a:xfrm>
          <a:prstGeom prst="rect">
            <a:avLst/>
          </a:prstGeom>
          <a:noFill/>
          <a:ln w="12700" cap="flat">
            <a:noFill/>
            <a:miter lim="400000"/>
          </a:ln>
          <a:effectLst/>
        </p:spPr>
        <p:txBody>
          <a:bodyPr wrap="none" lIns="35719" tIns="35719" rIns="35719" bIns="35719" numCol="1" anchor="ctr">
            <a:spAutoFit/>
          </a:bodyPr>
          <a:lstStyle>
            <a:lvl1pPr algn="l" defTabSz="457200">
              <a:defRPr sz="3200" b="1" spc="160">
                <a:solidFill>
                  <a:srgbClr val="F5F5F5"/>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r>
              <a:rPr lang="zh-CN" altLang="en-US" sz="2250" dirty="0"/>
              <a:t>袁进辉</a:t>
            </a:r>
            <a:endParaRPr sz="2250" dirty="0"/>
          </a:p>
        </p:txBody>
      </p:sp>
      <p:sp>
        <p:nvSpPr>
          <p:cNvPr id="5" name="Shape 123"/>
          <p:cNvSpPr/>
          <p:nvPr/>
        </p:nvSpPr>
        <p:spPr>
          <a:xfrm>
            <a:off x="4939030" y="4031615"/>
            <a:ext cx="198120" cy="352425"/>
          </a:xfrm>
          <a:prstGeom prst="rect">
            <a:avLst/>
          </a:prstGeom>
          <a:noFill/>
          <a:ln w="12700" cap="flat">
            <a:noFill/>
            <a:miter lim="400000"/>
          </a:ln>
          <a:effectLst/>
        </p:spPr>
        <p:txBody>
          <a:bodyPr wrap="none" lIns="35719" tIns="35719" rIns="35719" bIns="35719" numCol="1" anchor="ctr">
            <a:spAutoFit/>
          </a:bodyPr>
          <a:lstStyle>
            <a:lvl1pPr algn="l" defTabSz="457200">
              <a:defRPr sz="2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a:endParaRPr sz="1825" dirty="0">
              <a:latin typeface="微软雅黑" panose="020B0503020204020204" charset="-122"/>
              <a:ea typeface="华文黑体" panose="02010600040101010101" charset="-122"/>
              <a:cs typeface="微软雅黑" panose="020B0503020204020204" charset="-122"/>
            </a:endParaRPr>
          </a:p>
        </p:txBody>
      </p:sp>
      <p:sp>
        <p:nvSpPr>
          <p:cNvPr id="6" name="Shape 124"/>
          <p:cNvSpPr/>
          <p:nvPr/>
        </p:nvSpPr>
        <p:spPr>
          <a:xfrm>
            <a:off x="3162935" y="3413760"/>
            <a:ext cx="1924050" cy="0"/>
          </a:xfrm>
          <a:prstGeom prst="line">
            <a:avLst/>
          </a:prstGeom>
          <a:noFill/>
          <a:ln w="25400" cap="flat">
            <a:solidFill>
              <a:srgbClr val="FFFFFF">
                <a:alpha val="50000"/>
              </a:srgbClr>
            </a:solidFill>
            <a:prstDash val="solid"/>
            <a:miter lim="400000"/>
          </a:ln>
          <a:effectLst/>
        </p:spPr>
        <p:txBody>
          <a:bodyPr wrap="square" lIns="35719" tIns="35719" rIns="35719" bIns="35719" numCol="1" anchor="ctr">
            <a:noAutofit/>
          </a:bodyPr>
          <a:lstStyle/>
          <a:p>
            <a:pPr defTabSz="822325">
              <a:defRPr sz="3200"/>
            </a:pPr>
            <a:endParaRPr sz="2250"/>
          </a:p>
        </p:txBody>
      </p:sp>
      <p:sp>
        <p:nvSpPr>
          <p:cNvPr id="13" name="Shape 125"/>
          <p:cNvSpPr/>
          <p:nvPr/>
        </p:nvSpPr>
        <p:spPr>
          <a:xfrm>
            <a:off x="2657475" y="4071937"/>
            <a:ext cx="2499359" cy="395605"/>
          </a:xfrm>
          <a:prstGeom prst="rect">
            <a:avLst/>
          </a:prstGeom>
          <a:noFill/>
          <a:ln w="12700" cap="flat">
            <a:noFill/>
            <a:miter lim="400000"/>
          </a:ln>
          <a:effectLst/>
        </p:spPr>
        <p:txBody>
          <a:bodyPr wrap="square" lIns="35719" tIns="35719" rIns="35719" bIns="35719" numCol="1" anchor="ctr">
            <a:noAutofit/>
          </a:bodyPr>
          <a:lstStyle/>
          <a:p>
            <a:pPr algn="r" defTabSz="822325">
              <a:spcBef>
                <a:spcPts val="1995"/>
              </a:spcBef>
              <a:defRPr sz="2800" spc="28">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970" dirty="0">
                <a:latin typeface="微软雅黑" panose="020B0503020204020204" charset="-122"/>
                <a:ea typeface="微软雅黑" panose="020B0503020204020204" charset="-122"/>
                <a:cs typeface="微软雅黑" panose="020B0503020204020204" charset="-122"/>
                <a:sym typeface="微软雅黑" panose="020B0503020204020204" charset="-122"/>
              </a:rPr>
              <a:t>OneFlow </a:t>
            </a:r>
            <a:r>
              <a:rPr lang="zh-CN" altLang="en-US" sz="1970" dirty="0">
                <a:latin typeface="微软雅黑" panose="020B0503020204020204" charset="-122"/>
                <a:ea typeface="微软雅黑" panose="020B0503020204020204" charset="-122"/>
                <a:cs typeface="微软雅黑" panose="020B0503020204020204" charset="-122"/>
                <a:sym typeface="微软雅黑" panose="020B0503020204020204" charset="-122"/>
              </a:rPr>
              <a:t>一流科技创始人</a:t>
            </a:r>
            <a:endParaRPr sz="197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Shape 125"/>
          <p:cNvSpPr/>
          <p:nvPr/>
        </p:nvSpPr>
        <p:spPr>
          <a:xfrm>
            <a:off x="3256915" y="2625090"/>
            <a:ext cx="1899920" cy="512445"/>
          </a:xfrm>
          <a:prstGeom prst="rect">
            <a:avLst/>
          </a:prstGeom>
          <a:noFill/>
          <a:ln w="12700" cap="flat">
            <a:noFill/>
            <a:miter lim="400000"/>
          </a:ln>
          <a:effectLst/>
        </p:spPr>
        <p:txBody>
          <a:bodyPr wrap="square" lIns="50800" tIns="50800" rIns="50800" bIns="50800" numCol="1" anchor="ctr">
            <a:noAutofit/>
          </a:bodyPr>
          <a:lstStyle/>
          <a:p>
            <a:pPr algn="l" defTabSz="825500">
              <a:lnSpc>
                <a:spcPct val="80000"/>
              </a:lnSpc>
              <a:spcBef>
                <a:spcPts val="2000"/>
              </a:spcBef>
              <a:defRPr sz="2800" spc="28">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sz="2400" b="1" dirty="0"/>
              <a:t>ML-</a:t>
            </a:r>
            <a:r>
              <a:rPr sz="2400" dirty="0">
                <a:cs typeface="MicrosoftYaHeiLight"/>
                <a:sym typeface="MicrosoftYaHeiLight"/>
              </a:rPr>
              <a:t>Summit </a:t>
            </a:r>
            <a:endParaRPr lang="en-US" sz="2400" dirty="0">
              <a:cs typeface="MicrosoftYaHeiLight"/>
              <a:sym typeface="MicrosoftYaHeiLight"/>
            </a:endParaRPr>
          </a:p>
        </p:txBody>
      </p:sp>
      <p:sp>
        <p:nvSpPr>
          <p:cNvPr id="8" name="Shape 126"/>
          <p:cNvSpPr/>
          <p:nvPr/>
        </p:nvSpPr>
        <p:spPr>
          <a:xfrm>
            <a:off x="3088640" y="2449195"/>
            <a:ext cx="2236470" cy="757555"/>
          </a:xfrm>
          <a:prstGeom prst="roundRect">
            <a:avLst>
              <a:gd name="adj" fmla="val 18261"/>
            </a:avLst>
          </a:prstGeom>
          <a:noFill/>
          <a:ln w="12700" cap="flat">
            <a:solidFill>
              <a:srgbClr val="FFFFFF"/>
            </a:solidFill>
            <a:prstDash val="solid"/>
            <a:miter lim="400000"/>
          </a:ln>
          <a:effectLst/>
        </p:spPr>
        <p:txBody>
          <a:bodyPr wrap="square" lIns="50800" tIns="50800" rIns="50800" bIns="50800" numCol="1" anchor="ctr">
            <a:noAutofit/>
          </a:bodyPr>
          <a:lstStyle/>
          <a:p>
            <a:pPr defTabSz="825500">
              <a:defRPr sz="32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84775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混合并行</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13" name="图片 12">
            <a:extLst>
              <a:ext uri="{FF2B5EF4-FFF2-40B4-BE49-F238E27FC236}">
                <a16:creationId xmlns:a16="http://schemas.microsoft.com/office/drawing/2014/main" id="{3C8B15A7-F921-4683-B848-8109BB939DCD}"/>
              </a:ext>
            </a:extLst>
          </p:cNvPr>
          <p:cNvPicPr>
            <a:picLocks noChangeAspect="1"/>
          </p:cNvPicPr>
          <p:nvPr/>
        </p:nvPicPr>
        <p:blipFill>
          <a:blip r:embed="rId2"/>
          <a:stretch>
            <a:fillRect/>
          </a:stretch>
        </p:blipFill>
        <p:spPr>
          <a:xfrm>
            <a:off x="1580043" y="1756761"/>
            <a:ext cx="9031913" cy="4786914"/>
          </a:xfrm>
          <a:prstGeom prst="rect">
            <a:avLst/>
          </a:prstGeom>
        </p:spPr>
      </p:pic>
      <p:sp>
        <p:nvSpPr>
          <p:cNvPr id="14" name="文本框 13">
            <a:extLst>
              <a:ext uri="{FF2B5EF4-FFF2-40B4-BE49-F238E27FC236}">
                <a16:creationId xmlns:a16="http://schemas.microsoft.com/office/drawing/2014/main" id="{FE19B82E-B1F8-4E58-9FD7-B02FD6490677}"/>
              </a:ext>
            </a:extLst>
          </p:cNvPr>
          <p:cNvSpPr txBox="1"/>
          <p:nvPr/>
        </p:nvSpPr>
        <p:spPr>
          <a:xfrm>
            <a:off x="3267555" y="1290676"/>
            <a:ext cx="893193" cy="369332"/>
          </a:xfrm>
          <a:prstGeom prst="rect">
            <a:avLst/>
          </a:prstGeom>
          <a:noFill/>
        </p:spPr>
        <p:txBody>
          <a:bodyPr wrap="none" rtlCol="0">
            <a:spAutoFit/>
          </a:bodyPr>
          <a:lstStyle/>
          <a:p>
            <a:r>
              <a:rPr lang="en-US" altLang="zh-CN" b="1" dirty="0"/>
              <a:t>GPU1</a:t>
            </a:r>
            <a:endParaRPr lang="zh-CN" altLang="en-US" b="1" dirty="0"/>
          </a:p>
        </p:txBody>
      </p:sp>
      <p:sp>
        <p:nvSpPr>
          <p:cNvPr id="15" name="文本框 14">
            <a:extLst>
              <a:ext uri="{FF2B5EF4-FFF2-40B4-BE49-F238E27FC236}">
                <a16:creationId xmlns:a16="http://schemas.microsoft.com/office/drawing/2014/main" id="{8D27BDB7-2CDF-4ADF-A34D-E4C6928667FB}"/>
              </a:ext>
            </a:extLst>
          </p:cNvPr>
          <p:cNvSpPr txBox="1"/>
          <p:nvPr/>
        </p:nvSpPr>
        <p:spPr>
          <a:xfrm>
            <a:off x="8544524" y="1290676"/>
            <a:ext cx="893193" cy="369332"/>
          </a:xfrm>
          <a:prstGeom prst="rect">
            <a:avLst/>
          </a:prstGeom>
          <a:noFill/>
        </p:spPr>
        <p:txBody>
          <a:bodyPr wrap="none" rtlCol="0">
            <a:spAutoFit/>
          </a:bodyPr>
          <a:lstStyle/>
          <a:p>
            <a:r>
              <a:rPr lang="en-US" altLang="zh-CN" b="1" dirty="0"/>
              <a:t>GPU2</a:t>
            </a:r>
            <a:endParaRPr lang="zh-CN" altLang="en-US" b="1" dirty="0"/>
          </a:p>
        </p:txBody>
      </p:sp>
    </p:spTree>
    <p:extLst>
      <p:ext uri="{BB962C8B-B14F-4D97-AF65-F5344CB8AC3E}">
        <p14:creationId xmlns:p14="http://schemas.microsoft.com/office/powerpoint/2010/main" val="147153799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0983008"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数据路由复杂性示例（</a:t>
            </a:r>
            <a:r>
              <a:rPr lang="en-US" altLang="zh-CN" sz="3165" spc="299" dirty="0">
                <a:solidFill>
                  <a:srgbClr val="FFFFFF"/>
                </a:solidFill>
              </a:rPr>
              <a:t>D2M,</a:t>
            </a:r>
            <a:r>
              <a:rPr lang="zh-CN" altLang="en-US" sz="3165" spc="299" dirty="0">
                <a:solidFill>
                  <a:srgbClr val="FFFFFF"/>
                </a:solidFill>
              </a:rPr>
              <a:t>前向计算）</a:t>
            </a:r>
            <a:r>
              <a:rPr lang="en-US" altLang="zh-CN" sz="3165" spc="299" dirty="0">
                <a:solidFill>
                  <a:srgbClr val="FFFFFF"/>
                </a:solidFill>
              </a:rPr>
              <a:t>all-gather</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4" name="文本框 13">
            <a:extLst>
              <a:ext uri="{FF2B5EF4-FFF2-40B4-BE49-F238E27FC236}">
                <a16:creationId xmlns:a16="http://schemas.microsoft.com/office/drawing/2014/main" id="{FE19B82E-B1F8-4E58-9FD7-B02FD6490677}"/>
              </a:ext>
            </a:extLst>
          </p:cNvPr>
          <p:cNvSpPr txBox="1"/>
          <p:nvPr/>
        </p:nvSpPr>
        <p:spPr>
          <a:xfrm>
            <a:off x="3267555" y="1252576"/>
            <a:ext cx="893193" cy="369332"/>
          </a:xfrm>
          <a:prstGeom prst="rect">
            <a:avLst/>
          </a:prstGeom>
          <a:noFill/>
        </p:spPr>
        <p:txBody>
          <a:bodyPr wrap="none" rtlCol="0">
            <a:spAutoFit/>
          </a:bodyPr>
          <a:lstStyle/>
          <a:p>
            <a:r>
              <a:rPr lang="en-US" altLang="zh-CN" b="1" dirty="0"/>
              <a:t>GPU1</a:t>
            </a:r>
            <a:endParaRPr lang="zh-CN" altLang="en-US" b="1" dirty="0"/>
          </a:p>
        </p:txBody>
      </p:sp>
      <p:sp>
        <p:nvSpPr>
          <p:cNvPr id="15" name="文本框 14">
            <a:extLst>
              <a:ext uri="{FF2B5EF4-FFF2-40B4-BE49-F238E27FC236}">
                <a16:creationId xmlns:a16="http://schemas.microsoft.com/office/drawing/2014/main" id="{8D27BDB7-2CDF-4ADF-A34D-E4C6928667FB}"/>
              </a:ext>
            </a:extLst>
          </p:cNvPr>
          <p:cNvSpPr txBox="1"/>
          <p:nvPr/>
        </p:nvSpPr>
        <p:spPr>
          <a:xfrm>
            <a:off x="8582624" y="1247852"/>
            <a:ext cx="893193" cy="369332"/>
          </a:xfrm>
          <a:prstGeom prst="rect">
            <a:avLst/>
          </a:prstGeom>
          <a:noFill/>
        </p:spPr>
        <p:txBody>
          <a:bodyPr wrap="none" rtlCol="0">
            <a:spAutoFit/>
          </a:bodyPr>
          <a:lstStyle/>
          <a:p>
            <a:r>
              <a:rPr lang="en-US" altLang="zh-CN" b="1" dirty="0"/>
              <a:t>GPU2</a:t>
            </a:r>
            <a:endParaRPr lang="zh-CN" altLang="en-US" b="1" dirty="0"/>
          </a:p>
        </p:txBody>
      </p:sp>
      <p:pic>
        <p:nvPicPr>
          <p:cNvPr id="7" name="图片 6">
            <a:extLst>
              <a:ext uri="{FF2B5EF4-FFF2-40B4-BE49-F238E27FC236}">
                <a16:creationId xmlns:a16="http://schemas.microsoft.com/office/drawing/2014/main" id="{5F08C0F1-9326-413D-B156-F29CEA415BA7}"/>
              </a:ext>
            </a:extLst>
          </p:cNvPr>
          <p:cNvPicPr>
            <a:picLocks noChangeAspect="1"/>
          </p:cNvPicPr>
          <p:nvPr/>
        </p:nvPicPr>
        <p:blipFill>
          <a:blip r:embed="rId2"/>
          <a:stretch>
            <a:fillRect/>
          </a:stretch>
        </p:blipFill>
        <p:spPr>
          <a:xfrm>
            <a:off x="1579019" y="1704120"/>
            <a:ext cx="9033961" cy="4788000"/>
          </a:xfrm>
          <a:prstGeom prst="rect">
            <a:avLst/>
          </a:prstGeom>
        </p:spPr>
      </p:pic>
    </p:spTree>
    <p:extLst>
      <p:ext uri="{BB962C8B-B14F-4D97-AF65-F5344CB8AC3E}">
        <p14:creationId xmlns:p14="http://schemas.microsoft.com/office/powerpoint/2010/main" val="297939950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0915104"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dirty="0">
                <a:solidFill>
                  <a:srgbClr val="FFFFFF"/>
                </a:solidFill>
              </a:rPr>
              <a:t>数据路由复杂性示例（</a:t>
            </a:r>
            <a:r>
              <a:rPr lang="en-US" altLang="zh-CN" sz="3165" dirty="0">
                <a:solidFill>
                  <a:srgbClr val="FFFFFF"/>
                </a:solidFill>
              </a:rPr>
              <a:t>D2M,</a:t>
            </a:r>
            <a:r>
              <a:rPr lang="zh-CN" altLang="en-US" sz="3165" dirty="0">
                <a:solidFill>
                  <a:srgbClr val="FFFFFF"/>
                </a:solidFill>
              </a:rPr>
              <a:t>后向计算）</a:t>
            </a:r>
            <a:r>
              <a:rPr lang="en-US" altLang="zh-CN" sz="3165" dirty="0">
                <a:solidFill>
                  <a:srgbClr val="FFFFFF"/>
                </a:solidFill>
              </a:rPr>
              <a:t>reduce-scatter</a:t>
            </a:r>
            <a:endParaRPr lang="zh-CN" altLang="en-US" sz="3165"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4" name="文本框 13">
            <a:extLst>
              <a:ext uri="{FF2B5EF4-FFF2-40B4-BE49-F238E27FC236}">
                <a16:creationId xmlns:a16="http://schemas.microsoft.com/office/drawing/2014/main" id="{FE19B82E-B1F8-4E58-9FD7-B02FD6490677}"/>
              </a:ext>
            </a:extLst>
          </p:cNvPr>
          <p:cNvSpPr txBox="1"/>
          <p:nvPr/>
        </p:nvSpPr>
        <p:spPr>
          <a:xfrm>
            <a:off x="3160915" y="1290676"/>
            <a:ext cx="893193" cy="369332"/>
          </a:xfrm>
          <a:prstGeom prst="rect">
            <a:avLst/>
          </a:prstGeom>
          <a:noFill/>
        </p:spPr>
        <p:txBody>
          <a:bodyPr wrap="none" rtlCol="0">
            <a:spAutoFit/>
          </a:bodyPr>
          <a:lstStyle/>
          <a:p>
            <a:r>
              <a:rPr lang="en-US" altLang="zh-CN" b="1" dirty="0"/>
              <a:t>GPU1</a:t>
            </a:r>
            <a:endParaRPr lang="zh-CN" altLang="en-US" b="1" dirty="0"/>
          </a:p>
        </p:txBody>
      </p:sp>
      <p:sp>
        <p:nvSpPr>
          <p:cNvPr id="15" name="文本框 14">
            <a:extLst>
              <a:ext uri="{FF2B5EF4-FFF2-40B4-BE49-F238E27FC236}">
                <a16:creationId xmlns:a16="http://schemas.microsoft.com/office/drawing/2014/main" id="{8D27BDB7-2CDF-4ADF-A34D-E4C6928667FB}"/>
              </a:ext>
            </a:extLst>
          </p:cNvPr>
          <p:cNvSpPr txBox="1"/>
          <p:nvPr/>
        </p:nvSpPr>
        <p:spPr>
          <a:xfrm>
            <a:off x="8477849" y="1290676"/>
            <a:ext cx="893193" cy="369332"/>
          </a:xfrm>
          <a:prstGeom prst="rect">
            <a:avLst/>
          </a:prstGeom>
          <a:noFill/>
        </p:spPr>
        <p:txBody>
          <a:bodyPr wrap="none" rtlCol="0">
            <a:spAutoFit/>
          </a:bodyPr>
          <a:lstStyle/>
          <a:p>
            <a:r>
              <a:rPr lang="en-US" altLang="zh-CN" b="1" dirty="0"/>
              <a:t>GPU2</a:t>
            </a:r>
            <a:endParaRPr lang="zh-CN" altLang="en-US" b="1" dirty="0"/>
          </a:p>
        </p:txBody>
      </p:sp>
      <p:pic>
        <p:nvPicPr>
          <p:cNvPr id="7" name="图片 6">
            <a:extLst>
              <a:ext uri="{FF2B5EF4-FFF2-40B4-BE49-F238E27FC236}">
                <a16:creationId xmlns:a16="http://schemas.microsoft.com/office/drawing/2014/main" id="{90446159-881B-42F4-BB03-9B857B743A94}"/>
              </a:ext>
            </a:extLst>
          </p:cNvPr>
          <p:cNvPicPr>
            <a:picLocks noChangeAspect="1"/>
          </p:cNvPicPr>
          <p:nvPr/>
        </p:nvPicPr>
        <p:blipFill>
          <a:blip r:embed="rId2"/>
          <a:stretch>
            <a:fillRect/>
          </a:stretch>
        </p:blipFill>
        <p:spPr>
          <a:xfrm>
            <a:off x="1614794" y="1770718"/>
            <a:ext cx="8962412" cy="4788000"/>
          </a:xfrm>
          <a:prstGeom prst="rect">
            <a:avLst/>
          </a:prstGeom>
        </p:spPr>
      </p:pic>
    </p:spTree>
    <p:extLst>
      <p:ext uri="{BB962C8B-B14F-4D97-AF65-F5344CB8AC3E}">
        <p14:creationId xmlns:p14="http://schemas.microsoft.com/office/powerpoint/2010/main" val="196628456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6286786"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模型并行相关技术处于早期阶段</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8" name="文本框 7">
            <a:extLst>
              <a:ext uri="{FF2B5EF4-FFF2-40B4-BE49-F238E27FC236}">
                <a16:creationId xmlns:a16="http://schemas.microsoft.com/office/drawing/2014/main" id="{32A8C7F8-A521-4AAF-AA0A-FE00BA73B52B}"/>
              </a:ext>
            </a:extLst>
          </p:cNvPr>
          <p:cNvSpPr txBox="1"/>
          <p:nvPr/>
        </p:nvSpPr>
        <p:spPr>
          <a:xfrm>
            <a:off x="929678" y="1623334"/>
            <a:ext cx="10990311" cy="4613892"/>
          </a:xfrm>
          <a:prstGeom prst="rect">
            <a:avLst/>
          </a:prstGeom>
          <a:noFill/>
        </p:spPr>
        <p:txBody>
          <a:bodyPr wrap="square" rtlCol="0">
            <a:spAutoFit/>
          </a:bodyPr>
          <a:lstStyle/>
          <a:p>
            <a:pPr marL="285750" indent="-285750">
              <a:lnSpc>
                <a:spcPct val="150000"/>
              </a:lnSpc>
              <a:buFont typeface="Arial" charset="0"/>
              <a:buChar char="•"/>
            </a:pPr>
            <a:r>
              <a:rPr kumimoji="1" lang="en-US" altLang="zh-CN" dirty="0">
                <a:latin typeface="Microsoft YaHei" charset="-122"/>
                <a:ea typeface="Microsoft YaHei" charset="-122"/>
                <a:cs typeface="Microsoft YaHei" charset="-122"/>
              </a:rPr>
              <a:t>Mesh-</a:t>
            </a:r>
            <a:r>
              <a:rPr kumimoji="1" lang="en-US" altLang="zh-CN" dirty="0" err="1">
                <a:latin typeface="Microsoft YaHei" charset="-122"/>
                <a:ea typeface="Microsoft YaHei" charset="-122"/>
                <a:cs typeface="Microsoft YaHei" charset="-122"/>
              </a:rPr>
              <a:t>tensorflow</a:t>
            </a:r>
            <a:endParaRPr kumimoji="1"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kumimoji="1" lang="en-US" altLang="zh-CN" dirty="0" err="1">
                <a:latin typeface="Microsoft YaHei" charset="-122"/>
                <a:ea typeface="Microsoft YaHei" charset="-122"/>
                <a:cs typeface="Microsoft YaHei" charset="-122"/>
              </a:rPr>
              <a:t>Gpipe</a:t>
            </a:r>
            <a:endParaRPr kumimoji="1"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kumimoji="1" lang="en-US" altLang="zh-CN" dirty="0">
                <a:latin typeface="Microsoft YaHei" charset="-122"/>
                <a:ea typeface="Microsoft YaHei" charset="-122"/>
                <a:cs typeface="Microsoft YaHei" charset="-122"/>
              </a:rPr>
              <a:t>Pipedream</a:t>
            </a:r>
          </a:p>
          <a:p>
            <a:pPr marL="285750" indent="-285750">
              <a:lnSpc>
                <a:spcPct val="150000"/>
              </a:lnSpc>
              <a:buFont typeface="Arial" charset="0"/>
              <a:buChar char="•"/>
            </a:pPr>
            <a:r>
              <a:rPr kumimoji="1" lang="en-US" altLang="zh-CN" dirty="0" err="1">
                <a:latin typeface="Microsoft YaHei" charset="-122"/>
                <a:ea typeface="Microsoft YaHei" charset="-122"/>
                <a:cs typeface="Microsoft YaHei" charset="-122"/>
              </a:rPr>
              <a:t>Gshard</a:t>
            </a:r>
            <a:endParaRPr kumimoji="1"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kumimoji="1" lang="en-US" altLang="zh-CN" dirty="0" err="1">
                <a:latin typeface="Microsoft YaHei" charset="-122"/>
                <a:ea typeface="Microsoft YaHei" charset="-122"/>
                <a:cs typeface="Microsoft YaHei" charset="-122"/>
              </a:rPr>
              <a:t>FlexFlow</a:t>
            </a:r>
            <a:endParaRPr kumimoji="1"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kumimoji="1" lang="en-US" altLang="zh-CN" dirty="0">
                <a:latin typeface="Microsoft YaHei" charset="-122"/>
                <a:ea typeface="Microsoft YaHei" charset="-122"/>
                <a:cs typeface="Microsoft YaHei" charset="-122"/>
              </a:rPr>
              <a:t>OneFlow</a:t>
            </a:r>
          </a:p>
          <a:p>
            <a:pPr marL="285750" indent="-285750">
              <a:lnSpc>
                <a:spcPct val="150000"/>
              </a:lnSpc>
              <a:buFont typeface="Arial" charset="0"/>
              <a:buChar char="•"/>
            </a:pPr>
            <a:r>
              <a:rPr kumimoji="1" lang="en-US" altLang="zh-CN" dirty="0" err="1">
                <a:latin typeface="Microsoft YaHei" charset="-122"/>
                <a:ea typeface="Microsoft YaHei" charset="-122"/>
                <a:cs typeface="Microsoft YaHei" charset="-122"/>
              </a:rPr>
              <a:t>Mindspore</a:t>
            </a:r>
            <a:endParaRPr kumimoji="1" lang="en-US" altLang="zh-CN" dirty="0">
              <a:latin typeface="Microsoft YaHei" charset="-122"/>
              <a:ea typeface="Microsoft YaHei" charset="-122"/>
              <a:cs typeface="Microsoft YaHei" charset="-122"/>
            </a:endParaRPr>
          </a:p>
          <a:p>
            <a:pPr marL="285750" indent="-285750">
              <a:lnSpc>
                <a:spcPct val="150000"/>
              </a:lnSpc>
              <a:buFont typeface="Arial" charset="0"/>
              <a:buChar char="•"/>
            </a:pPr>
            <a:r>
              <a:rPr kumimoji="1" lang="en-US" altLang="zh-CN" dirty="0">
                <a:latin typeface="Microsoft YaHei" charset="-122"/>
                <a:ea typeface="Microsoft YaHei" charset="-122"/>
                <a:cs typeface="Microsoft YaHei" charset="-122"/>
              </a:rPr>
              <a:t>Megatron-LM</a:t>
            </a:r>
          </a:p>
          <a:p>
            <a:pPr marL="285750" indent="-285750">
              <a:lnSpc>
                <a:spcPct val="150000"/>
              </a:lnSpc>
              <a:buFont typeface="Arial" charset="0"/>
              <a:buChar char="•"/>
            </a:pPr>
            <a:r>
              <a:rPr kumimoji="1" lang="en-US" altLang="zh-CN" dirty="0" err="1">
                <a:latin typeface="Microsoft YaHei" charset="-122"/>
                <a:ea typeface="Microsoft YaHei" charset="-122"/>
              </a:rPr>
              <a:t>InsightFace</a:t>
            </a:r>
            <a:endParaRPr kumimoji="1" lang="en-US" altLang="zh-CN" dirty="0">
              <a:latin typeface="Microsoft YaHei" charset="-122"/>
              <a:ea typeface="Microsoft YaHei" charset="-122"/>
            </a:endParaRPr>
          </a:p>
          <a:p>
            <a:pPr marL="285750" indent="-285750">
              <a:lnSpc>
                <a:spcPct val="150000"/>
              </a:lnSpc>
              <a:buFont typeface="Arial" charset="0"/>
              <a:buChar char="•"/>
            </a:pPr>
            <a:r>
              <a:rPr kumimoji="1" lang="en-US" altLang="zh-CN" dirty="0" err="1">
                <a:latin typeface="Microsoft YaHei" charset="-122"/>
                <a:ea typeface="Microsoft YaHei" charset="-122"/>
              </a:rPr>
              <a:t>HugeCTR</a:t>
            </a:r>
            <a:endParaRPr kumimoji="1" lang="en-US" altLang="zh-CN" dirty="0">
              <a:latin typeface="Microsoft YaHei" charset="-122"/>
              <a:ea typeface="Microsoft YaHei" charset="-122"/>
            </a:endParaRPr>
          </a:p>
          <a:p>
            <a:pPr marL="285750" indent="-285750">
              <a:lnSpc>
                <a:spcPct val="150000"/>
              </a:lnSpc>
              <a:buFont typeface="Arial" charset="0"/>
              <a:buChar char="•"/>
            </a:pPr>
            <a:r>
              <a:rPr kumimoji="1" lang="en-US" altLang="zh-CN" dirty="0" err="1">
                <a:latin typeface="Microsoft YaHei" charset="-122"/>
                <a:ea typeface="Microsoft YaHei" charset="-122"/>
              </a:rPr>
              <a:t>DeepSpeed</a:t>
            </a:r>
            <a:endParaRPr kumimoji="1" lang="en-US" altLang="zh-CN" dirty="0">
              <a:latin typeface="Microsoft YaHei" charset="-122"/>
              <a:ea typeface="Microsoft YaHei" charset="-122"/>
            </a:endParaRPr>
          </a:p>
        </p:txBody>
      </p:sp>
    </p:spTree>
    <p:extLst>
      <p:ext uri="{BB962C8B-B14F-4D97-AF65-F5344CB8AC3E}">
        <p14:creationId xmlns:p14="http://schemas.microsoft.com/office/powerpoint/2010/main" val="257184093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8077661"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Inplace and Memory Sharing</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5" name="文本框 4">
            <a:extLst>
              <a:ext uri="{FF2B5EF4-FFF2-40B4-BE49-F238E27FC236}">
                <a16:creationId xmlns:a16="http://schemas.microsoft.com/office/drawing/2014/main" id="{0CB2F47F-0E07-43EE-9356-4901AA591862}"/>
              </a:ext>
            </a:extLst>
          </p:cNvPr>
          <p:cNvSpPr txBox="1"/>
          <p:nvPr/>
        </p:nvSpPr>
        <p:spPr>
          <a:xfrm>
            <a:off x="0" y="6524773"/>
            <a:ext cx="6096000" cy="276999"/>
          </a:xfrm>
          <a:prstGeom prst="rect">
            <a:avLst/>
          </a:prstGeom>
          <a:noFill/>
        </p:spPr>
        <p:txBody>
          <a:bodyPr wrap="square">
            <a:spAutoFit/>
          </a:bodyPr>
          <a:lstStyle/>
          <a:p>
            <a:r>
              <a:rPr lang="en-US" altLang="zh-CN" sz="1200" dirty="0">
                <a:hlinkClick r:id="rId2"/>
              </a:rPr>
              <a:t>1604.06174.pdf (arxiv.org)</a:t>
            </a:r>
            <a:endParaRPr lang="zh-CN" altLang="en-US" sz="1200" dirty="0"/>
          </a:p>
        </p:txBody>
      </p:sp>
      <p:pic>
        <p:nvPicPr>
          <p:cNvPr id="6" name="图片 5">
            <a:extLst>
              <a:ext uri="{FF2B5EF4-FFF2-40B4-BE49-F238E27FC236}">
                <a16:creationId xmlns:a16="http://schemas.microsoft.com/office/drawing/2014/main" id="{4C6F4A56-1C08-4AAA-B14D-46D2E0E3EB52}"/>
              </a:ext>
            </a:extLst>
          </p:cNvPr>
          <p:cNvPicPr>
            <a:picLocks noChangeAspect="1"/>
          </p:cNvPicPr>
          <p:nvPr/>
        </p:nvPicPr>
        <p:blipFill>
          <a:blip r:embed="rId3"/>
          <a:stretch>
            <a:fillRect/>
          </a:stretch>
        </p:blipFill>
        <p:spPr>
          <a:xfrm>
            <a:off x="0" y="1744128"/>
            <a:ext cx="12192000" cy="4216483"/>
          </a:xfrm>
          <a:prstGeom prst="rect">
            <a:avLst/>
          </a:prstGeom>
        </p:spPr>
      </p:pic>
    </p:spTree>
    <p:extLst>
      <p:ext uri="{BB962C8B-B14F-4D97-AF65-F5344CB8AC3E}">
        <p14:creationId xmlns:p14="http://schemas.microsoft.com/office/powerpoint/2010/main" val="367939638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8874289"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Sublinear Memory Optimization</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7" name="文本框 6">
            <a:extLst>
              <a:ext uri="{FF2B5EF4-FFF2-40B4-BE49-F238E27FC236}">
                <a16:creationId xmlns:a16="http://schemas.microsoft.com/office/drawing/2014/main" id="{6844A9C1-BA96-49E9-9EB1-BD3689118E90}"/>
              </a:ext>
            </a:extLst>
          </p:cNvPr>
          <p:cNvSpPr txBox="1"/>
          <p:nvPr/>
        </p:nvSpPr>
        <p:spPr>
          <a:xfrm>
            <a:off x="-1" y="6566492"/>
            <a:ext cx="6096000" cy="276999"/>
          </a:xfrm>
          <a:prstGeom prst="rect">
            <a:avLst/>
          </a:prstGeom>
          <a:noFill/>
        </p:spPr>
        <p:txBody>
          <a:bodyPr wrap="square">
            <a:spAutoFit/>
          </a:bodyPr>
          <a:lstStyle/>
          <a:p>
            <a:r>
              <a:rPr lang="en-US" altLang="zh-CN" sz="1200" dirty="0">
                <a:hlinkClick r:id="rId2"/>
              </a:rPr>
              <a:t>1604.06174.pdf (arxiv.org)</a:t>
            </a:r>
            <a:endParaRPr lang="zh-CN" altLang="en-US" sz="1200" dirty="0"/>
          </a:p>
        </p:txBody>
      </p:sp>
      <p:pic>
        <p:nvPicPr>
          <p:cNvPr id="8" name="图片 7">
            <a:extLst>
              <a:ext uri="{FF2B5EF4-FFF2-40B4-BE49-F238E27FC236}">
                <a16:creationId xmlns:a16="http://schemas.microsoft.com/office/drawing/2014/main" id="{73AB8AB4-4F16-43FF-ACEC-1D6781A6A98B}"/>
              </a:ext>
            </a:extLst>
          </p:cNvPr>
          <p:cNvPicPr>
            <a:picLocks noChangeAspect="1"/>
          </p:cNvPicPr>
          <p:nvPr/>
        </p:nvPicPr>
        <p:blipFill>
          <a:blip r:embed="rId3"/>
          <a:stretch>
            <a:fillRect/>
          </a:stretch>
        </p:blipFill>
        <p:spPr>
          <a:xfrm>
            <a:off x="1231352" y="1413122"/>
            <a:ext cx="9729295" cy="4920214"/>
          </a:xfrm>
          <a:prstGeom prst="rect">
            <a:avLst/>
          </a:prstGeom>
        </p:spPr>
      </p:pic>
    </p:spTree>
    <p:extLst>
      <p:ext uri="{BB962C8B-B14F-4D97-AF65-F5344CB8AC3E}">
        <p14:creationId xmlns:p14="http://schemas.microsoft.com/office/powerpoint/2010/main" val="289490487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542732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ZeRO and </a:t>
            </a:r>
            <a:r>
              <a:rPr lang="en-US" altLang="zh-CN" sz="3165" spc="299" dirty="0" err="1">
                <a:solidFill>
                  <a:srgbClr val="FFFFFF"/>
                </a:solidFill>
              </a:rPr>
              <a:t>DeepSpeed</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6" name="文本框 5">
            <a:extLst>
              <a:ext uri="{FF2B5EF4-FFF2-40B4-BE49-F238E27FC236}">
                <a16:creationId xmlns:a16="http://schemas.microsoft.com/office/drawing/2014/main" id="{37D5B6FE-DBA6-4E73-92DB-EFE6E33ABAEF}"/>
              </a:ext>
            </a:extLst>
          </p:cNvPr>
          <p:cNvSpPr txBox="1"/>
          <p:nvPr/>
        </p:nvSpPr>
        <p:spPr>
          <a:xfrm>
            <a:off x="0" y="6535519"/>
            <a:ext cx="6096000" cy="276999"/>
          </a:xfrm>
          <a:prstGeom prst="rect">
            <a:avLst/>
          </a:prstGeom>
          <a:noFill/>
        </p:spPr>
        <p:txBody>
          <a:bodyPr wrap="square">
            <a:spAutoFit/>
          </a:bodyPr>
          <a:lstStyle/>
          <a:p>
            <a:r>
              <a:rPr lang="en-US" altLang="zh-CN" sz="1200" dirty="0">
                <a:hlinkClick r:id="rId2"/>
              </a:rPr>
              <a:t>1910.02054.pdf (arxiv.org)</a:t>
            </a:r>
            <a:endParaRPr lang="zh-CN" altLang="en-US" sz="1200" dirty="0"/>
          </a:p>
        </p:txBody>
      </p:sp>
      <p:pic>
        <p:nvPicPr>
          <p:cNvPr id="9" name="图片 8">
            <a:extLst>
              <a:ext uri="{FF2B5EF4-FFF2-40B4-BE49-F238E27FC236}">
                <a16:creationId xmlns:a16="http://schemas.microsoft.com/office/drawing/2014/main" id="{25F5514F-9691-40DF-9485-8B5907B9CB39}"/>
              </a:ext>
            </a:extLst>
          </p:cNvPr>
          <p:cNvPicPr>
            <a:picLocks noChangeAspect="1"/>
          </p:cNvPicPr>
          <p:nvPr/>
        </p:nvPicPr>
        <p:blipFill>
          <a:blip r:embed="rId3"/>
          <a:stretch>
            <a:fillRect/>
          </a:stretch>
        </p:blipFill>
        <p:spPr>
          <a:xfrm>
            <a:off x="486147" y="1699833"/>
            <a:ext cx="10813794" cy="4726131"/>
          </a:xfrm>
          <a:prstGeom prst="rect">
            <a:avLst/>
          </a:prstGeom>
        </p:spPr>
      </p:pic>
      <p:sp>
        <p:nvSpPr>
          <p:cNvPr id="10" name="文本框 9">
            <a:extLst>
              <a:ext uri="{FF2B5EF4-FFF2-40B4-BE49-F238E27FC236}">
                <a16:creationId xmlns:a16="http://schemas.microsoft.com/office/drawing/2014/main" id="{A6DA8C26-2FED-4C68-BBDE-C70203BC7542}"/>
              </a:ext>
            </a:extLst>
          </p:cNvPr>
          <p:cNvSpPr txBox="1"/>
          <p:nvPr/>
        </p:nvSpPr>
        <p:spPr>
          <a:xfrm>
            <a:off x="397889" y="1182440"/>
            <a:ext cx="10990311" cy="416589"/>
          </a:xfrm>
          <a:prstGeom prst="rect">
            <a:avLst/>
          </a:prstGeom>
          <a:noFill/>
        </p:spPr>
        <p:txBody>
          <a:bodyPr wrap="square" rtlCol="0">
            <a:spAutoFit/>
          </a:bodyPr>
          <a:lstStyle/>
          <a:p>
            <a:pPr marL="285750" indent="-285750">
              <a:lnSpc>
                <a:spcPts val="2760"/>
              </a:lnSpc>
              <a:buFont typeface="Arial" charset="0"/>
              <a:buChar char="•"/>
            </a:pPr>
            <a:r>
              <a:rPr kumimoji="1" lang="zh-CN" altLang="en-US" dirty="0">
                <a:latin typeface="Microsoft YaHei" charset="-122"/>
                <a:ea typeface="Microsoft YaHei" charset="-122"/>
              </a:rPr>
              <a:t>实质仍是数据并行，如果某一层参数容量超过单显卡容量就不适用了</a:t>
            </a:r>
            <a:endParaRPr kumimoji="1" lang="en-US" altLang="zh-CN" dirty="0">
              <a:latin typeface="Microsoft YaHei" charset="-122"/>
              <a:ea typeface="Microsoft YaHei" charset="-122"/>
            </a:endParaRPr>
          </a:p>
        </p:txBody>
      </p:sp>
    </p:spTree>
    <p:extLst>
      <p:ext uri="{BB962C8B-B14F-4D97-AF65-F5344CB8AC3E}">
        <p14:creationId xmlns:p14="http://schemas.microsoft.com/office/powerpoint/2010/main" val="398028437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30537-64EE-4C95-939B-C071212EF81D}"/>
              </a:ext>
            </a:extLst>
          </p:cNvPr>
          <p:cNvSpPr>
            <a:spLocks noGrp="1"/>
          </p:cNvSpPr>
          <p:nvPr>
            <p:ph type="title"/>
          </p:nvPr>
        </p:nvSpPr>
        <p:spPr/>
        <p:txBody>
          <a:bodyPr/>
          <a:lstStyle/>
          <a:p>
            <a:endParaRPr lang="zh-CN" altLang="en-US"/>
          </a:p>
        </p:txBody>
      </p:sp>
      <p:pic>
        <p:nvPicPr>
          <p:cNvPr id="1026" name="Picture 2" descr="chart DeepSpeed">
            <a:extLst>
              <a:ext uri="{FF2B5EF4-FFF2-40B4-BE49-F238E27FC236}">
                <a16:creationId xmlns:a16="http://schemas.microsoft.com/office/drawing/2014/main" id="{EAC1C495-5675-4229-8AF6-AE55E0CB552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61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5907003"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技术挑战</a:t>
            </a:r>
            <a:r>
              <a:rPr lang="en-US" altLang="zh-CN" sz="3165" spc="299" dirty="0">
                <a:solidFill>
                  <a:srgbClr val="FFFFFF"/>
                </a:solidFill>
              </a:rPr>
              <a:t>——</a:t>
            </a:r>
            <a:r>
              <a:rPr lang="zh-CN" altLang="en-US" sz="3165" spc="299" dirty="0">
                <a:solidFill>
                  <a:srgbClr val="FFFFFF"/>
                </a:solidFill>
              </a:rPr>
              <a:t>内存墙与网络墙</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7" name="object 2">
            <a:extLst>
              <a:ext uri="{FF2B5EF4-FFF2-40B4-BE49-F238E27FC236}">
                <a16:creationId xmlns:a16="http://schemas.microsoft.com/office/drawing/2014/main" id="{496D1D9C-DCE0-4372-81B3-99AE8FD86B36}"/>
              </a:ext>
            </a:extLst>
          </p:cNvPr>
          <p:cNvPicPr/>
          <p:nvPr/>
        </p:nvPicPr>
        <p:blipFill>
          <a:blip r:embed="rId2" cstate="print"/>
          <a:stretch>
            <a:fillRect/>
          </a:stretch>
        </p:blipFill>
        <p:spPr>
          <a:xfrm>
            <a:off x="-9525" y="1298970"/>
            <a:ext cx="12191999" cy="5044680"/>
          </a:xfrm>
          <a:prstGeom prst="rect">
            <a:avLst/>
          </a:prstGeom>
        </p:spPr>
      </p:pic>
    </p:spTree>
    <p:extLst>
      <p:ext uri="{BB962C8B-B14F-4D97-AF65-F5344CB8AC3E}">
        <p14:creationId xmlns:p14="http://schemas.microsoft.com/office/powerpoint/2010/main" val="266788767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0680809"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dirty="0">
                <a:solidFill>
                  <a:srgbClr val="FFFFFF"/>
                </a:solidFill>
              </a:rPr>
              <a:t>克服内存墙和网络墙难题的软件方案</a:t>
            </a:r>
            <a:r>
              <a:rPr lang="en-US" altLang="zh-CN" sz="3165" dirty="0">
                <a:solidFill>
                  <a:srgbClr val="FFFFFF"/>
                </a:solidFill>
              </a:rPr>
              <a:t>——</a:t>
            </a:r>
            <a:r>
              <a:rPr lang="zh-CN" altLang="en-US" sz="3165" dirty="0">
                <a:solidFill>
                  <a:srgbClr val="FFFFFF"/>
                </a:solidFill>
              </a:rPr>
              <a:t>多卡“合成”一卡</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6" name="文本框 5">
            <a:extLst>
              <a:ext uri="{FF2B5EF4-FFF2-40B4-BE49-F238E27FC236}">
                <a16:creationId xmlns:a16="http://schemas.microsoft.com/office/drawing/2014/main" id="{DD1BF044-74E2-4316-A9E8-F54FBA152590}"/>
              </a:ext>
            </a:extLst>
          </p:cNvPr>
          <p:cNvSpPr txBox="1"/>
          <p:nvPr/>
        </p:nvSpPr>
        <p:spPr>
          <a:xfrm>
            <a:off x="524509" y="1768930"/>
            <a:ext cx="6617560" cy="19522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200" dirty="0">
                <a:latin typeface="Microsoft YaHei" charset="-122"/>
                <a:ea typeface="Microsoft YaHei" charset="-122"/>
                <a:cs typeface="Microsoft YaHei" charset="-122"/>
              </a:rPr>
              <a:t>使用分布式集群像使用单卡一样简单</a:t>
            </a:r>
            <a:endParaRPr kumimoji="1" lang="en-US" altLang="zh-CN" sz="2200" dirty="0">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zh-CN" altLang="en-US" sz="2200" dirty="0">
                <a:latin typeface="Microsoft YaHei" charset="-122"/>
                <a:ea typeface="Microsoft YaHei" charset="-122"/>
                <a:cs typeface="Microsoft YaHei" charset="-122"/>
              </a:rPr>
              <a:t>多机多卡线性加速</a:t>
            </a:r>
            <a:endParaRPr kumimoji="1" lang="en-US" altLang="zh-CN" sz="2200" dirty="0">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zh-CN" altLang="en-US" sz="2200" dirty="0">
                <a:latin typeface="Microsoft YaHei" charset="-122"/>
                <a:ea typeface="Microsoft YaHei" charset="-122"/>
                <a:cs typeface="Microsoft YaHei" charset="-122"/>
              </a:rPr>
              <a:t>极致的显存管理策略</a:t>
            </a:r>
            <a:endParaRPr kumimoji="1" lang="en-US" altLang="zh-CN" sz="2200" dirty="0">
              <a:latin typeface="Microsoft YaHei" charset="-122"/>
              <a:ea typeface="Microsoft YaHei" charset="-122"/>
              <a:cs typeface="Microsoft YaHei" charset="-122"/>
            </a:endParaRPr>
          </a:p>
          <a:p>
            <a:pPr marL="285750" indent="-285750">
              <a:lnSpc>
                <a:spcPts val="2760"/>
              </a:lnSpc>
              <a:buFont typeface="Arial" panose="020B0604020202020204" pitchFamily="34" charset="0"/>
              <a:buChar char="•"/>
            </a:pPr>
            <a:endParaRPr kumimoji="1" lang="en-US" altLang="zh-CN" sz="2200" dirty="0">
              <a:latin typeface="Microsoft YaHei" charset="-122"/>
              <a:ea typeface="Microsoft YaHei" charset="-122"/>
            </a:endParaRPr>
          </a:p>
        </p:txBody>
      </p:sp>
      <p:grpSp>
        <p:nvGrpSpPr>
          <p:cNvPr id="4" name="组合 3">
            <a:extLst>
              <a:ext uri="{FF2B5EF4-FFF2-40B4-BE49-F238E27FC236}">
                <a16:creationId xmlns:a16="http://schemas.microsoft.com/office/drawing/2014/main" id="{C3256A5B-C432-4FAD-85A8-D399D232A448}"/>
              </a:ext>
            </a:extLst>
          </p:cNvPr>
          <p:cNvGrpSpPr/>
          <p:nvPr/>
        </p:nvGrpSpPr>
        <p:grpSpPr>
          <a:xfrm>
            <a:off x="7334864" y="1330734"/>
            <a:ext cx="4572000" cy="5260259"/>
            <a:chOff x="285135" y="1465006"/>
            <a:chExt cx="4572000" cy="5260259"/>
          </a:xfrm>
        </p:grpSpPr>
        <p:sp>
          <p:nvSpPr>
            <p:cNvPr id="2" name="矩形 1">
              <a:extLst>
                <a:ext uri="{FF2B5EF4-FFF2-40B4-BE49-F238E27FC236}">
                  <a16:creationId xmlns:a16="http://schemas.microsoft.com/office/drawing/2014/main" id="{C124CFAA-CC39-45B3-9369-3E439A7C5F54}"/>
                </a:ext>
              </a:extLst>
            </p:cNvPr>
            <p:cNvSpPr/>
            <p:nvPr/>
          </p:nvSpPr>
          <p:spPr>
            <a:xfrm>
              <a:off x="285135" y="1465006"/>
              <a:ext cx="4572000" cy="5260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object 2">
              <a:extLst>
                <a:ext uri="{FF2B5EF4-FFF2-40B4-BE49-F238E27FC236}">
                  <a16:creationId xmlns:a16="http://schemas.microsoft.com/office/drawing/2014/main" id="{E2EEC2B8-637D-410B-8E63-739180701730}"/>
                </a:ext>
              </a:extLst>
            </p:cNvPr>
            <p:cNvPicPr/>
            <p:nvPr/>
          </p:nvPicPr>
          <p:blipFill rotWithShape="1">
            <a:blip r:embed="rId2" cstate="print"/>
            <a:srcRect l="62043" r="32" b="3073"/>
            <a:stretch/>
          </p:blipFill>
          <p:spPr>
            <a:xfrm>
              <a:off x="374691" y="1633845"/>
              <a:ext cx="4243071" cy="5029200"/>
            </a:xfrm>
            <a:prstGeom prst="rect">
              <a:avLst/>
            </a:prstGeom>
          </p:spPr>
        </p:pic>
      </p:grpSp>
      <p:pic>
        <p:nvPicPr>
          <p:cNvPr id="10" name="object 2">
            <a:extLst>
              <a:ext uri="{FF2B5EF4-FFF2-40B4-BE49-F238E27FC236}">
                <a16:creationId xmlns:a16="http://schemas.microsoft.com/office/drawing/2014/main" id="{88F70EA1-A088-4D2C-A6C5-89451D6DC9F6}"/>
              </a:ext>
            </a:extLst>
          </p:cNvPr>
          <p:cNvPicPr/>
          <p:nvPr/>
        </p:nvPicPr>
        <p:blipFill rotWithShape="1">
          <a:blip r:embed="rId2" cstate="print"/>
          <a:srcRect t="55968" r="41559"/>
          <a:stretch/>
        </p:blipFill>
        <p:spPr>
          <a:xfrm>
            <a:off x="285136" y="4198374"/>
            <a:ext cx="6875563" cy="2402451"/>
          </a:xfrm>
          <a:prstGeom prst="rect">
            <a:avLst/>
          </a:prstGeom>
        </p:spPr>
      </p:pic>
    </p:spTree>
    <p:extLst>
      <p:ext uri="{BB962C8B-B14F-4D97-AF65-F5344CB8AC3E}">
        <p14:creationId xmlns:p14="http://schemas.microsoft.com/office/powerpoint/2010/main" val="2341138585"/>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0"/>
            <a:ext cx="12258675" cy="6857295"/>
          </a:xfrm>
          <a:prstGeom prst="rect">
            <a:avLst/>
          </a:prstGeom>
          <a:ln>
            <a:noFill/>
          </a:ln>
        </p:spPr>
      </p:pic>
    </p:spTree>
    <p:extLst>
      <p:ext uri="{BB962C8B-B14F-4D97-AF65-F5344CB8AC3E}">
        <p14:creationId xmlns:p14="http://schemas.microsoft.com/office/powerpoint/2010/main" val="247431376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5907003"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思路</a:t>
            </a:r>
            <a:r>
              <a:rPr lang="en-US" altLang="zh-CN" sz="3165" spc="299" dirty="0">
                <a:solidFill>
                  <a:srgbClr val="FFFFFF"/>
                </a:solidFill>
              </a:rPr>
              <a:t>——</a:t>
            </a:r>
            <a:r>
              <a:rPr lang="zh-CN" altLang="en-US" sz="3165" spc="299" dirty="0">
                <a:solidFill>
                  <a:srgbClr val="FFFFFF"/>
                </a:solidFill>
              </a:rPr>
              <a:t>静态调度与流式引擎</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7" name="图片 6">
            <a:extLst>
              <a:ext uri="{FF2B5EF4-FFF2-40B4-BE49-F238E27FC236}">
                <a16:creationId xmlns:a16="http://schemas.microsoft.com/office/drawing/2014/main" id="{1EA1A5DC-D2CB-4BAD-8593-ABF405C28D10}"/>
              </a:ext>
            </a:extLst>
          </p:cNvPr>
          <p:cNvPicPr>
            <a:picLocks noChangeAspect="1"/>
          </p:cNvPicPr>
          <p:nvPr/>
        </p:nvPicPr>
        <p:blipFill>
          <a:blip r:embed="rId2"/>
          <a:stretch>
            <a:fillRect/>
          </a:stretch>
        </p:blipFill>
        <p:spPr>
          <a:xfrm>
            <a:off x="895350" y="1274545"/>
            <a:ext cx="10401300" cy="5420396"/>
          </a:xfrm>
          <a:prstGeom prst="rect">
            <a:avLst/>
          </a:prstGeom>
        </p:spPr>
      </p:pic>
    </p:spTree>
    <p:extLst>
      <p:ext uri="{BB962C8B-B14F-4D97-AF65-F5344CB8AC3E}">
        <p14:creationId xmlns:p14="http://schemas.microsoft.com/office/powerpoint/2010/main" val="4250125248"/>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6875729"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Split, Broadcast, Partial</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5" name="图片 4">
            <a:extLst>
              <a:ext uri="{FF2B5EF4-FFF2-40B4-BE49-F238E27FC236}">
                <a16:creationId xmlns:a16="http://schemas.microsoft.com/office/drawing/2014/main" id="{F27D9008-CFBA-4D1A-83A7-306B52113148}"/>
              </a:ext>
            </a:extLst>
          </p:cNvPr>
          <p:cNvPicPr>
            <a:picLocks noChangeAspect="1"/>
          </p:cNvPicPr>
          <p:nvPr/>
        </p:nvPicPr>
        <p:blipFill>
          <a:blip r:embed="rId2"/>
          <a:stretch>
            <a:fillRect/>
          </a:stretch>
        </p:blipFill>
        <p:spPr>
          <a:xfrm>
            <a:off x="3216412" y="1317710"/>
            <a:ext cx="5051288" cy="5368839"/>
          </a:xfrm>
          <a:prstGeom prst="rect">
            <a:avLst/>
          </a:prstGeom>
        </p:spPr>
      </p:pic>
    </p:spTree>
    <p:extLst>
      <p:ext uri="{BB962C8B-B14F-4D97-AF65-F5344CB8AC3E}">
        <p14:creationId xmlns:p14="http://schemas.microsoft.com/office/powerpoint/2010/main" val="984425042"/>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386343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Auto-Routing</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6" name="图片 5">
            <a:extLst>
              <a:ext uri="{FF2B5EF4-FFF2-40B4-BE49-F238E27FC236}">
                <a16:creationId xmlns:a16="http://schemas.microsoft.com/office/drawing/2014/main" id="{899A911C-1BF9-468B-9B6F-2E0F9AC54EAB}"/>
              </a:ext>
            </a:extLst>
          </p:cNvPr>
          <p:cNvPicPr>
            <a:picLocks noChangeAspect="1"/>
          </p:cNvPicPr>
          <p:nvPr/>
        </p:nvPicPr>
        <p:blipFill>
          <a:blip r:embed="rId2"/>
          <a:stretch>
            <a:fillRect/>
          </a:stretch>
        </p:blipFill>
        <p:spPr>
          <a:xfrm>
            <a:off x="929678" y="1500187"/>
            <a:ext cx="10063162" cy="4914047"/>
          </a:xfrm>
          <a:prstGeom prst="rect">
            <a:avLst/>
          </a:prstGeom>
        </p:spPr>
      </p:pic>
    </p:spTree>
    <p:extLst>
      <p:ext uri="{BB962C8B-B14F-4D97-AF65-F5344CB8AC3E}">
        <p14:creationId xmlns:p14="http://schemas.microsoft.com/office/powerpoint/2010/main" val="1099290798"/>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8065734"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Pipelining and Flow Control</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5" name="图片 4">
            <a:extLst>
              <a:ext uri="{FF2B5EF4-FFF2-40B4-BE49-F238E27FC236}">
                <a16:creationId xmlns:a16="http://schemas.microsoft.com/office/drawing/2014/main" id="{54DC179B-0D4D-476A-956D-D4F684C41D49}"/>
              </a:ext>
            </a:extLst>
          </p:cNvPr>
          <p:cNvPicPr>
            <a:picLocks noChangeAspect="1"/>
          </p:cNvPicPr>
          <p:nvPr/>
        </p:nvPicPr>
        <p:blipFill>
          <a:blip r:embed="rId2"/>
          <a:stretch>
            <a:fillRect/>
          </a:stretch>
        </p:blipFill>
        <p:spPr>
          <a:xfrm>
            <a:off x="2038350" y="1348143"/>
            <a:ext cx="7577137" cy="5292916"/>
          </a:xfrm>
          <a:prstGeom prst="rect">
            <a:avLst/>
          </a:prstGeom>
        </p:spPr>
      </p:pic>
    </p:spTree>
    <p:extLst>
      <p:ext uri="{BB962C8B-B14F-4D97-AF65-F5344CB8AC3E}">
        <p14:creationId xmlns:p14="http://schemas.microsoft.com/office/powerpoint/2010/main" val="577630468"/>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3701463"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Architecture</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6" name="图片 5">
            <a:extLst>
              <a:ext uri="{FF2B5EF4-FFF2-40B4-BE49-F238E27FC236}">
                <a16:creationId xmlns:a16="http://schemas.microsoft.com/office/drawing/2014/main" id="{3076B1D7-50DD-47A2-8BB5-C45AB46A4507}"/>
              </a:ext>
            </a:extLst>
          </p:cNvPr>
          <p:cNvPicPr>
            <a:picLocks noChangeAspect="1"/>
          </p:cNvPicPr>
          <p:nvPr/>
        </p:nvPicPr>
        <p:blipFill>
          <a:blip r:embed="rId2"/>
          <a:stretch>
            <a:fillRect/>
          </a:stretch>
        </p:blipFill>
        <p:spPr>
          <a:xfrm>
            <a:off x="2260956" y="1419225"/>
            <a:ext cx="6908060" cy="5286375"/>
          </a:xfrm>
          <a:prstGeom prst="rect">
            <a:avLst/>
          </a:prstGeom>
        </p:spPr>
      </p:pic>
    </p:spTree>
    <p:extLst>
      <p:ext uri="{BB962C8B-B14F-4D97-AF65-F5344CB8AC3E}">
        <p14:creationId xmlns:p14="http://schemas.microsoft.com/office/powerpoint/2010/main" val="249921600"/>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8594277"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Data Pre-processing Pipelining</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5" name="图片 4">
            <a:extLst>
              <a:ext uri="{FF2B5EF4-FFF2-40B4-BE49-F238E27FC236}">
                <a16:creationId xmlns:a16="http://schemas.microsoft.com/office/drawing/2014/main" id="{3C837835-598C-469D-8775-EF2AD74A6BA1}"/>
              </a:ext>
            </a:extLst>
          </p:cNvPr>
          <p:cNvPicPr>
            <a:picLocks noChangeAspect="1"/>
          </p:cNvPicPr>
          <p:nvPr/>
        </p:nvPicPr>
        <p:blipFill>
          <a:blip r:embed="rId2"/>
          <a:stretch>
            <a:fillRect/>
          </a:stretch>
        </p:blipFill>
        <p:spPr>
          <a:xfrm>
            <a:off x="1048899" y="1242011"/>
            <a:ext cx="10094201" cy="5182830"/>
          </a:xfrm>
          <a:prstGeom prst="rect">
            <a:avLst/>
          </a:prstGeom>
        </p:spPr>
      </p:pic>
      <p:sp>
        <p:nvSpPr>
          <p:cNvPr id="7" name="文本框 6">
            <a:extLst>
              <a:ext uri="{FF2B5EF4-FFF2-40B4-BE49-F238E27FC236}">
                <a16:creationId xmlns:a16="http://schemas.microsoft.com/office/drawing/2014/main" id="{9335B901-D69B-4053-921D-C2FCDDC84293}"/>
              </a:ext>
            </a:extLst>
          </p:cNvPr>
          <p:cNvSpPr txBox="1"/>
          <p:nvPr/>
        </p:nvSpPr>
        <p:spPr>
          <a:xfrm>
            <a:off x="0" y="6581001"/>
            <a:ext cx="6096000" cy="276999"/>
          </a:xfrm>
          <a:prstGeom prst="rect">
            <a:avLst/>
          </a:prstGeom>
          <a:noFill/>
        </p:spPr>
        <p:txBody>
          <a:bodyPr wrap="square">
            <a:spAutoFit/>
          </a:bodyPr>
          <a:lstStyle/>
          <a:p>
            <a:r>
              <a:rPr lang="zh-CN" altLang="en-US" sz="1200" dirty="0"/>
              <a:t>https://github.com/NVIDIA/DALI</a:t>
            </a:r>
          </a:p>
        </p:txBody>
      </p:sp>
    </p:spTree>
    <p:extLst>
      <p:ext uri="{BB962C8B-B14F-4D97-AF65-F5344CB8AC3E}">
        <p14:creationId xmlns:p14="http://schemas.microsoft.com/office/powerpoint/2010/main" val="1616664484"/>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4803624"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Data-Parallelism</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6" name="图片 5">
            <a:extLst>
              <a:ext uri="{FF2B5EF4-FFF2-40B4-BE49-F238E27FC236}">
                <a16:creationId xmlns:a16="http://schemas.microsoft.com/office/drawing/2014/main" id="{7F2E9991-6F81-4361-A551-9458BD1C9637}"/>
              </a:ext>
            </a:extLst>
          </p:cNvPr>
          <p:cNvPicPr>
            <a:picLocks noChangeAspect="1"/>
          </p:cNvPicPr>
          <p:nvPr/>
        </p:nvPicPr>
        <p:blipFill>
          <a:blip r:embed="rId2"/>
          <a:stretch>
            <a:fillRect/>
          </a:stretch>
        </p:blipFill>
        <p:spPr>
          <a:xfrm>
            <a:off x="414020" y="1310640"/>
            <a:ext cx="8198069" cy="2769768"/>
          </a:xfrm>
          <a:prstGeom prst="rect">
            <a:avLst/>
          </a:prstGeom>
        </p:spPr>
      </p:pic>
      <p:pic>
        <p:nvPicPr>
          <p:cNvPr id="8" name="图片 7">
            <a:extLst>
              <a:ext uri="{FF2B5EF4-FFF2-40B4-BE49-F238E27FC236}">
                <a16:creationId xmlns:a16="http://schemas.microsoft.com/office/drawing/2014/main" id="{9899163A-7EA8-4EFC-A938-451A814DA0F6}"/>
              </a:ext>
            </a:extLst>
          </p:cNvPr>
          <p:cNvPicPr>
            <a:picLocks noChangeAspect="1"/>
          </p:cNvPicPr>
          <p:nvPr/>
        </p:nvPicPr>
        <p:blipFill>
          <a:blip r:embed="rId3"/>
          <a:stretch>
            <a:fillRect/>
          </a:stretch>
        </p:blipFill>
        <p:spPr>
          <a:xfrm>
            <a:off x="3579911" y="4101853"/>
            <a:ext cx="8198069" cy="2663814"/>
          </a:xfrm>
          <a:prstGeom prst="rect">
            <a:avLst/>
          </a:prstGeom>
        </p:spPr>
      </p:pic>
      <p:sp>
        <p:nvSpPr>
          <p:cNvPr id="9" name="文本框 8">
            <a:extLst>
              <a:ext uri="{FF2B5EF4-FFF2-40B4-BE49-F238E27FC236}">
                <a16:creationId xmlns:a16="http://schemas.microsoft.com/office/drawing/2014/main" id="{2AF04292-EFF6-42FD-AED7-27DFF1F2EF23}"/>
              </a:ext>
            </a:extLst>
          </p:cNvPr>
          <p:cNvSpPr txBox="1"/>
          <p:nvPr/>
        </p:nvSpPr>
        <p:spPr>
          <a:xfrm>
            <a:off x="192142" y="6488668"/>
            <a:ext cx="6096000" cy="276999"/>
          </a:xfrm>
          <a:prstGeom prst="rect">
            <a:avLst/>
          </a:prstGeom>
          <a:noFill/>
        </p:spPr>
        <p:txBody>
          <a:bodyPr wrap="square">
            <a:spAutoFit/>
          </a:bodyPr>
          <a:lstStyle/>
          <a:p>
            <a:r>
              <a:rPr lang="zh-CN" altLang="en-US" sz="1200" dirty="0"/>
              <a:t>https://github.com/Oneflow-Inc/DLPerf</a:t>
            </a:r>
          </a:p>
        </p:txBody>
      </p:sp>
    </p:spTree>
    <p:extLst>
      <p:ext uri="{BB962C8B-B14F-4D97-AF65-F5344CB8AC3E}">
        <p14:creationId xmlns:p14="http://schemas.microsoft.com/office/powerpoint/2010/main" val="1188087903"/>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3257046"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err="1">
                <a:solidFill>
                  <a:srgbClr val="FFFFFF"/>
                </a:solidFill>
              </a:rPr>
              <a:t>InsightFace</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7" name="图片 6">
            <a:extLst>
              <a:ext uri="{FF2B5EF4-FFF2-40B4-BE49-F238E27FC236}">
                <a16:creationId xmlns:a16="http://schemas.microsoft.com/office/drawing/2014/main" id="{42775703-187B-46A9-A8CD-063D94C8D519}"/>
              </a:ext>
            </a:extLst>
          </p:cNvPr>
          <p:cNvPicPr>
            <a:picLocks noChangeAspect="1"/>
          </p:cNvPicPr>
          <p:nvPr/>
        </p:nvPicPr>
        <p:blipFill>
          <a:blip r:embed="rId2"/>
          <a:stretch>
            <a:fillRect/>
          </a:stretch>
        </p:blipFill>
        <p:spPr>
          <a:xfrm>
            <a:off x="252249" y="1791438"/>
            <a:ext cx="11687502" cy="3598626"/>
          </a:xfrm>
          <a:prstGeom prst="rect">
            <a:avLst/>
          </a:prstGeom>
        </p:spPr>
      </p:pic>
      <p:sp>
        <p:nvSpPr>
          <p:cNvPr id="10" name="文本框 9">
            <a:extLst>
              <a:ext uri="{FF2B5EF4-FFF2-40B4-BE49-F238E27FC236}">
                <a16:creationId xmlns:a16="http://schemas.microsoft.com/office/drawing/2014/main" id="{C97A6DF6-753F-4321-9A5B-9F0F603BCBAD}"/>
              </a:ext>
            </a:extLst>
          </p:cNvPr>
          <p:cNvSpPr txBox="1"/>
          <p:nvPr/>
        </p:nvSpPr>
        <p:spPr>
          <a:xfrm>
            <a:off x="153056" y="6581001"/>
            <a:ext cx="6096000" cy="276999"/>
          </a:xfrm>
          <a:prstGeom prst="rect">
            <a:avLst/>
          </a:prstGeom>
          <a:noFill/>
        </p:spPr>
        <p:txBody>
          <a:bodyPr wrap="square">
            <a:spAutoFit/>
          </a:bodyPr>
          <a:lstStyle/>
          <a:p>
            <a:r>
              <a:rPr lang="zh-CN" altLang="en-US" sz="1200" dirty="0"/>
              <a:t>https://github.com/deepinsight/insightface</a:t>
            </a:r>
          </a:p>
        </p:txBody>
      </p:sp>
    </p:spTree>
    <p:extLst>
      <p:ext uri="{BB962C8B-B14F-4D97-AF65-F5344CB8AC3E}">
        <p14:creationId xmlns:p14="http://schemas.microsoft.com/office/powerpoint/2010/main" val="3488357275"/>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678096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Deep and Wide (</a:t>
            </a:r>
            <a:r>
              <a:rPr lang="en-US" altLang="zh-CN" sz="3165" spc="299" dirty="0" err="1">
                <a:solidFill>
                  <a:srgbClr val="FFFFFF"/>
                </a:solidFill>
              </a:rPr>
              <a:t>HugeCTR</a:t>
            </a:r>
            <a:r>
              <a:rPr lang="en-US" altLang="zh-CN" sz="3165" spc="299" dirty="0">
                <a:solidFill>
                  <a:srgbClr val="FFFFFF"/>
                </a:solidFill>
              </a:rPr>
              <a:t>)</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0" name="文本框 9">
            <a:extLst>
              <a:ext uri="{FF2B5EF4-FFF2-40B4-BE49-F238E27FC236}">
                <a16:creationId xmlns:a16="http://schemas.microsoft.com/office/drawing/2014/main" id="{C97A6DF6-753F-4321-9A5B-9F0F603BCBAD}"/>
              </a:ext>
            </a:extLst>
          </p:cNvPr>
          <p:cNvSpPr txBox="1"/>
          <p:nvPr/>
        </p:nvSpPr>
        <p:spPr>
          <a:xfrm>
            <a:off x="153056" y="6581001"/>
            <a:ext cx="6096000" cy="276999"/>
          </a:xfrm>
          <a:prstGeom prst="rect">
            <a:avLst/>
          </a:prstGeom>
          <a:noFill/>
        </p:spPr>
        <p:txBody>
          <a:bodyPr wrap="square">
            <a:spAutoFit/>
          </a:bodyPr>
          <a:lstStyle/>
          <a:p>
            <a:r>
              <a:rPr lang="en-US" altLang="zh-CN" sz="1200" dirty="0"/>
              <a:t>https://github.com/NVIDIA/HugeCTR</a:t>
            </a:r>
          </a:p>
        </p:txBody>
      </p:sp>
      <p:pic>
        <p:nvPicPr>
          <p:cNvPr id="6" name="图片 5">
            <a:extLst>
              <a:ext uri="{FF2B5EF4-FFF2-40B4-BE49-F238E27FC236}">
                <a16:creationId xmlns:a16="http://schemas.microsoft.com/office/drawing/2014/main" id="{D0B9F3C3-65AE-424B-8139-DD6BB5201C29}"/>
              </a:ext>
            </a:extLst>
          </p:cNvPr>
          <p:cNvPicPr>
            <a:picLocks noChangeAspect="1"/>
          </p:cNvPicPr>
          <p:nvPr/>
        </p:nvPicPr>
        <p:blipFill>
          <a:blip r:embed="rId2"/>
          <a:stretch>
            <a:fillRect/>
          </a:stretch>
        </p:blipFill>
        <p:spPr>
          <a:xfrm>
            <a:off x="840740" y="2428544"/>
            <a:ext cx="10436772" cy="3673027"/>
          </a:xfrm>
          <a:prstGeom prst="rect">
            <a:avLst/>
          </a:prstGeom>
        </p:spPr>
      </p:pic>
      <p:sp>
        <p:nvSpPr>
          <p:cNvPr id="8" name="文本框 7">
            <a:extLst>
              <a:ext uri="{FF2B5EF4-FFF2-40B4-BE49-F238E27FC236}">
                <a16:creationId xmlns:a16="http://schemas.microsoft.com/office/drawing/2014/main" id="{65725327-906A-44D3-AF9B-6BD1066D1A2C}"/>
              </a:ext>
            </a:extLst>
          </p:cNvPr>
          <p:cNvSpPr txBox="1"/>
          <p:nvPr/>
        </p:nvSpPr>
        <p:spPr>
          <a:xfrm>
            <a:off x="385715" y="1451101"/>
            <a:ext cx="10990311" cy="416589"/>
          </a:xfrm>
          <a:prstGeom prst="rect">
            <a:avLst/>
          </a:prstGeom>
          <a:noFill/>
        </p:spPr>
        <p:txBody>
          <a:bodyPr wrap="square" rtlCol="0">
            <a:spAutoFit/>
          </a:bodyPr>
          <a:lstStyle/>
          <a:p>
            <a:pPr marL="285750" indent="-285750">
              <a:lnSpc>
                <a:spcPts val="2760"/>
              </a:lnSpc>
              <a:buFont typeface="Arial" charset="0"/>
              <a:buChar char="•"/>
            </a:pPr>
            <a:r>
              <a:rPr kumimoji="1" lang="en-US" altLang="zh-CN" dirty="0">
                <a:latin typeface="Microsoft YaHei" charset="-122"/>
                <a:ea typeface="Microsoft YaHei" charset="-122"/>
              </a:rPr>
              <a:t>OneFlow</a:t>
            </a:r>
            <a:r>
              <a:rPr kumimoji="1" lang="zh-CN" altLang="en-US" dirty="0">
                <a:latin typeface="Microsoft YaHei" charset="-122"/>
                <a:ea typeface="Microsoft YaHei" charset="-122"/>
              </a:rPr>
              <a:t>相对于</a:t>
            </a:r>
            <a:r>
              <a:rPr kumimoji="1" lang="en-US" altLang="zh-CN" dirty="0">
                <a:latin typeface="Microsoft YaHei" charset="-122"/>
                <a:ea typeface="Microsoft YaHei" charset="-122"/>
              </a:rPr>
              <a:t>Nvidia</a:t>
            </a:r>
            <a:r>
              <a:rPr kumimoji="1" lang="zh-CN" altLang="en-US" dirty="0">
                <a:latin typeface="Microsoft YaHei" charset="-122"/>
                <a:ea typeface="Microsoft YaHei" charset="-122"/>
              </a:rPr>
              <a:t>为大规模广告推荐场景定制研发的</a:t>
            </a:r>
            <a:r>
              <a:rPr kumimoji="1" lang="en-US" altLang="zh-CN" dirty="0" err="1">
                <a:latin typeface="Microsoft YaHei" charset="-122"/>
                <a:ea typeface="Microsoft YaHei" charset="-122"/>
              </a:rPr>
              <a:t>HugeCTR</a:t>
            </a:r>
            <a:r>
              <a:rPr kumimoji="1" lang="en-US" altLang="zh-CN" dirty="0">
                <a:latin typeface="Microsoft YaHei" charset="-122"/>
                <a:ea typeface="Microsoft YaHei" charset="-122"/>
              </a:rPr>
              <a:t> </a:t>
            </a:r>
            <a:r>
              <a:rPr kumimoji="1" lang="zh-CN" altLang="en-US" dirty="0">
                <a:latin typeface="Microsoft YaHei" charset="-122"/>
                <a:ea typeface="Microsoft YaHei" charset="-122"/>
              </a:rPr>
              <a:t>延迟更低，更节省显存</a:t>
            </a:r>
            <a:endParaRPr kumimoji="1" lang="en-US" altLang="zh-CN" dirty="0">
              <a:latin typeface="Microsoft YaHei" charset="-122"/>
              <a:ea typeface="Microsoft YaHei" charset="-122"/>
            </a:endParaRPr>
          </a:p>
        </p:txBody>
      </p:sp>
    </p:spTree>
    <p:extLst>
      <p:ext uri="{BB962C8B-B14F-4D97-AF65-F5344CB8AC3E}">
        <p14:creationId xmlns:p14="http://schemas.microsoft.com/office/powerpoint/2010/main" val="4018129080"/>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8980655-47BC-4694-930F-0A8D3BA6EB5B}"/>
              </a:ext>
            </a:extLst>
          </p:cNvPr>
          <p:cNvPicPr>
            <a:picLocks noChangeAspect="1"/>
          </p:cNvPicPr>
          <p:nvPr/>
        </p:nvPicPr>
        <p:blipFill>
          <a:blip r:embed="rId2"/>
          <a:stretch>
            <a:fillRect/>
          </a:stretch>
        </p:blipFill>
        <p:spPr>
          <a:xfrm>
            <a:off x="3702095" y="4028659"/>
            <a:ext cx="8075885" cy="2734751"/>
          </a:xfrm>
          <a:prstGeom prst="rect">
            <a:avLst/>
          </a:prstGeom>
        </p:spPr>
      </p:pic>
      <p:sp>
        <p:nvSpPr>
          <p:cNvPr id="158" name="Shape 158"/>
          <p:cNvSpPr/>
          <p:nvPr/>
        </p:nvSpPr>
        <p:spPr>
          <a:xfrm>
            <a:off x="929678" y="620774"/>
            <a:ext cx="6339749"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OneFlow vs. </a:t>
            </a:r>
            <a:r>
              <a:rPr lang="en-US" altLang="zh-CN" sz="3165" spc="299" dirty="0" err="1">
                <a:solidFill>
                  <a:srgbClr val="FFFFFF"/>
                </a:solidFill>
              </a:rPr>
              <a:t>PipeDream</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0" name="文本框 9">
            <a:extLst>
              <a:ext uri="{FF2B5EF4-FFF2-40B4-BE49-F238E27FC236}">
                <a16:creationId xmlns:a16="http://schemas.microsoft.com/office/drawing/2014/main" id="{C97A6DF6-753F-4321-9A5B-9F0F603BCBAD}"/>
              </a:ext>
            </a:extLst>
          </p:cNvPr>
          <p:cNvSpPr txBox="1"/>
          <p:nvPr/>
        </p:nvSpPr>
        <p:spPr>
          <a:xfrm>
            <a:off x="153056" y="6581001"/>
            <a:ext cx="6096000" cy="276999"/>
          </a:xfrm>
          <a:prstGeom prst="rect">
            <a:avLst/>
          </a:prstGeom>
          <a:noFill/>
        </p:spPr>
        <p:txBody>
          <a:bodyPr wrap="square">
            <a:spAutoFit/>
          </a:bodyPr>
          <a:lstStyle/>
          <a:p>
            <a:r>
              <a:rPr lang="en-US" altLang="zh-CN" sz="1200" dirty="0"/>
              <a:t>https://github.com/msr-fiddle/pipedream</a:t>
            </a:r>
          </a:p>
        </p:txBody>
      </p:sp>
      <p:pic>
        <p:nvPicPr>
          <p:cNvPr id="7" name="图片 6">
            <a:extLst>
              <a:ext uri="{FF2B5EF4-FFF2-40B4-BE49-F238E27FC236}">
                <a16:creationId xmlns:a16="http://schemas.microsoft.com/office/drawing/2014/main" id="{C5DBB8CA-7A47-4E2D-B56F-0897698F3193}"/>
              </a:ext>
            </a:extLst>
          </p:cNvPr>
          <p:cNvPicPr>
            <a:picLocks noChangeAspect="1"/>
          </p:cNvPicPr>
          <p:nvPr/>
        </p:nvPicPr>
        <p:blipFill>
          <a:blip r:embed="rId3"/>
          <a:stretch>
            <a:fillRect/>
          </a:stretch>
        </p:blipFill>
        <p:spPr>
          <a:xfrm>
            <a:off x="414020" y="1297622"/>
            <a:ext cx="7771085" cy="2913445"/>
          </a:xfrm>
          <a:prstGeom prst="rect">
            <a:avLst/>
          </a:prstGeom>
        </p:spPr>
      </p:pic>
    </p:spTree>
    <p:extLst>
      <p:ext uri="{BB962C8B-B14F-4D97-AF65-F5344CB8AC3E}">
        <p14:creationId xmlns:p14="http://schemas.microsoft.com/office/powerpoint/2010/main" val="380296838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8446672"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oneflow </a:t>
            </a:r>
            <a:r>
              <a:rPr lang="zh-CN" altLang="en-US" sz="3165" spc="299" dirty="0">
                <a:solidFill>
                  <a:srgbClr val="FFFFFF"/>
                </a:solidFill>
              </a:rPr>
              <a:t>研发动机</a:t>
            </a:r>
            <a:r>
              <a:rPr lang="en-US" altLang="zh-CN" sz="3165" spc="299" dirty="0">
                <a:solidFill>
                  <a:srgbClr val="FFFFFF"/>
                </a:solidFill>
              </a:rPr>
              <a:t>——</a:t>
            </a:r>
            <a:r>
              <a:rPr lang="zh-CN" altLang="en-US" sz="3165" spc="299" dirty="0">
                <a:solidFill>
                  <a:srgbClr val="FFFFFF"/>
                </a:solidFill>
              </a:rPr>
              <a:t>越来越大的模型</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8" name="图片 7">
            <a:extLst>
              <a:ext uri="{FF2B5EF4-FFF2-40B4-BE49-F238E27FC236}">
                <a16:creationId xmlns:a16="http://schemas.microsoft.com/office/drawing/2014/main" id="{89415B41-20EA-4971-93D7-50DBED190320}"/>
              </a:ext>
            </a:extLst>
          </p:cNvPr>
          <p:cNvPicPr>
            <a:picLocks noChangeAspect="1"/>
          </p:cNvPicPr>
          <p:nvPr/>
        </p:nvPicPr>
        <p:blipFill rotWithShape="1">
          <a:blip r:embed="rId2">
            <a:extLst>
              <a:ext uri="{28A0092B-C50C-407E-A947-70E740481C1C}">
                <a14:useLocalDpi xmlns:a14="http://schemas.microsoft.com/office/drawing/2010/main" val="0"/>
              </a:ext>
            </a:extLst>
          </a:blip>
          <a:srcRect l="13316" t="4626" r="12449" b="6385"/>
          <a:stretch/>
        </p:blipFill>
        <p:spPr>
          <a:xfrm>
            <a:off x="2102066" y="1320904"/>
            <a:ext cx="7987867" cy="5385633"/>
          </a:xfrm>
          <a:prstGeom prst="rect">
            <a:avLst/>
          </a:prstGeom>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9221885"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OneFlow vs. Microsoft </a:t>
            </a:r>
            <a:r>
              <a:rPr lang="en-US" altLang="zh-CN" sz="3165" spc="299" dirty="0" err="1">
                <a:solidFill>
                  <a:srgbClr val="FFFFFF"/>
                </a:solidFill>
              </a:rPr>
              <a:t>DeepSpeed</a:t>
            </a:r>
            <a:endParaRPr lang="zh-CN" altLang="en-US" sz="3165" spc="299" dirty="0">
              <a:solidFill>
                <a:srgbClr val="FFFFFF"/>
              </a:solidFill>
            </a:endParaRP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0" name="文本框 9">
            <a:extLst>
              <a:ext uri="{FF2B5EF4-FFF2-40B4-BE49-F238E27FC236}">
                <a16:creationId xmlns:a16="http://schemas.microsoft.com/office/drawing/2014/main" id="{C97A6DF6-753F-4321-9A5B-9F0F603BCBAD}"/>
              </a:ext>
            </a:extLst>
          </p:cNvPr>
          <p:cNvSpPr txBox="1"/>
          <p:nvPr/>
        </p:nvSpPr>
        <p:spPr>
          <a:xfrm>
            <a:off x="153056" y="6581001"/>
            <a:ext cx="6096000" cy="276999"/>
          </a:xfrm>
          <a:prstGeom prst="rect">
            <a:avLst/>
          </a:prstGeom>
          <a:noFill/>
        </p:spPr>
        <p:txBody>
          <a:bodyPr wrap="square">
            <a:spAutoFit/>
          </a:bodyPr>
          <a:lstStyle/>
          <a:p>
            <a:r>
              <a:rPr lang="zh-CN" altLang="en-US" sz="1200" dirty="0"/>
              <a:t>https://github.com/microsoft/DeepSpeed</a:t>
            </a:r>
          </a:p>
        </p:txBody>
      </p:sp>
      <p:pic>
        <p:nvPicPr>
          <p:cNvPr id="8" name="图片 7">
            <a:extLst>
              <a:ext uri="{FF2B5EF4-FFF2-40B4-BE49-F238E27FC236}">
                <a16:creationId xmlns:a16="http://schemas.microsoft.com/office/drawing/2014/main" id="{676E4791-C110-485D-A020-344EFE75D62A}"/>
              </a:ext>
            </a:extLst>
          </p:cNvPr>
          <p:cNvPicPr>
            <a:picLocks noChangeAspect="1"/>
          </p:cNvPicPr>
          <p:nvPr/>
        </p:nvPicPr>
        <p:blipFill>
          <a:blip r:embed="rId2"/>
          <a:stretch>
            <a:fillRect/>
          </a:stretch>
        </p:blipFill>
        <p:spPr>
          <a:xfrm>
            <a:off x="0" y="2026800"/>
            <a:ext cx="12192000" cy="4172070"/>
          </a:xfrm>
          <a:prstGeom prst="rect">
            <a:avLst/>
          </a:prstGeom>
        </p:spPr>
      </p:pic>
      <p:sp>
        <p:nvSpPr>
          <p:cNvPr id="11" name="文本框 10">
            <a:extLst>
              <a:ext uri="{FF2B5EF4-FFF2-40B4-BE49-F238E27FC236}">
                <a16:creationId xmlns:a16="http://schemas.microsoft.com/office/drawing/2014/main" id="{2923D5F2-E9E5-4C15-8BD6-6C3F6001FCEB}"/>
              </a:ext>
            </a:extLst>
          </p:cNvPr>
          <p:cNvSpPr txBox="1"/>
          <p:nvPr/>
        </p:nvSpPr>
        <p:spPr>
          <a:xfrm>
            <a:off x="414020" y="1361319"/>
            <a:ext cx="10990311" cy="416589"/>
          </a:xfrm>
          <a:prstGeom prst="rect">
            <a:avLst/>
          </a:prstGeom>
          <a:noFill/>
        </p:spPr>
        <p:txBody>
          <a:bodyPr wrap="square" rtlCol="0">
            <a:spAutoFit/>
          </a:bodyPr>
          <a:lstStyle/>
          <a:p>
            <a:pPr marL="285750" indent="-285750">
              <a:lnSpc>
                <a:spcPts val="2760"/>
              </a:lnSpc>
              <a:buFont typeface="Arial" charset="0"/>
              <a:buChar char="•"/>
            </a:pPr>
            <a:r>
              <a:rPr kumimoji="1" lang="en-US" altLang="zh-CN" dirty="0">
                <a:latin typeface="Microsoft YaHei" charset="-122"/>
                <a:ea typeface="Microsoft YaHei" charset="-122"/>
              </a:rPr>
              <a:t>OneFlow</a:t>
            </a:r>
            <a:r>
              <a:rPr kumimoji="1" lang="zh-CN" altLang="en-US" dirty="0">
                <a:latin typeface="Microsoft YaHei" charset="-122"/>
                <a:ea typeface="Microsoft YaHei" charset="-122"/>
              </a:rPr>
              <a:t>相对于微软为大规模预训练模型定制开发的</a:t>
            </a:r>
            <a:r>
              <a:rPr kumimoji="1" lang="en-US" altLang="zh-CN" dirty="0" err="1">
                <a:latin typeface="Microsoft YaHei" charset="-122"/>
                <a:ea typeface="Microsoft YaHei" charset="-122"/>
              </a:rPr>
              <a:t>DeepSpeed</a:t>
            </a:r>
            <a:r>
              <a:rPr kumimoji="1" lang="en-US" altLang="zh-CN" dirty="0">
                <a:latin typeface="Microsoft YaHei" charset="-122"/>
                <a:ea typeface="Microsoft YaHei" charset="-122"/>
              </a:rPr>
              <a:t> </a:t>
            </a:r>
            <a:r>
              <a:rPr kumimoji="1" lang="zh-CN" altLang="en-US" dirty="0">
                <a:latin typeface="Microsoft YaHei" charset="-122"/>
                <a:ea typeface="Microsoft YaHei" charset="-122"/>
              </a:rPr>
              <a:t>更节省显存，吞吐率更高</a:t>
            </a:r>
            <a:endParaRPr kumimoji="1" lang="en-US" altLang="zh-CN" dirty="0">
              <a:latin typeface="Microsoft YaHei" charset="-122"/>
              <a:ea typeface="Microsoft YaHei" charset="-122"/>
            </a:endParaRPr>
          </a:p>
        </p:txBody>
      </p:sp>
    </p:spTree>
    <p:extLst>
      <p:ext uri="{BB962C8B-B14F-4D97-AF65-F5344CB8AC3E}">
        <p14:creationId xmlns:p14="http://schemas.microsoft.com/office/powerpoint/2010/main" val="1581868874"/>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84775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相关工作</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7" name="文本框 6">
            <a:extLst>
              <a:ext uri="{FF2B5EF4-FFF2-40B4-BE49-F238E27FC236}">
                <a16:creationId xmlns:a16="http://schemas.microsoft.com/office/drawing/2014/main" id="{96F43261-9AF5-4555-B284-DF08F7D5F416}"/>
              </a:ext>
            </a:extLst>
          </p:cNvPr>
          <p:cNvSpPr txBox="1"/>
          <p:nvPr/>
        </p:nvSpPr>
        <p:spPr>
          <a:xfrm>
            <a:off x="840740" y="1460329"/>
            <a:ext cx="10990311" cy="4738541"/>
          </a:xfrm>
          <a:prstGeom prst="rect">
            <a:avLst/>
          </a:prstGeom>
          <a:noFill/>
        </p:spPr>
        <p:txBody>
          <a:bodyPr wrap="square" rtlCol="0">
            <a:spAutoFit/>
          </a:bodyPr>
          <a:lstStyle/>
          <a:p>
            <a:pPr marL="285750" indent="-285750">
              <a:lnSpc>
                <a:spcPct val="170000"/>
              </a:lnSpc>
              <a:buFont typeface="Arial" charset="0"/>
              <a:buChar char="•"/>
            </a:pPr>
            <a:r>
              <a:rPr kumimoji="1" lang="en-US" altLang="zh-CN" dirty="0">
                <a:latin typeface="Microsoft YaHei" charset="-122"/>
                <a:ea typeface="Microsoft YaHei" charset="-122"/>
                <a:cs typeface="Microsoft YaHei" charset="-122"/>
              </a:rPr>
              <a:t>NCCL</a:t>
            </a:r>
          </a:p>
          <a:p>
            <a:pPr marL="285750" indent="-285750">
              <a:lnSpc>
                <a:spcPct val="170000"/>
              </a:lnSpc>
              <a:buFont typeface="Arial" charset="0"/>
              <a:buChar char="•"/>
            </a:pPr>
            <a:r>
              <a:rPr kumimoji="1" lang="en-US" altLang="zh-CN" dirty="0" err="1">
                <a:latin typeface="Microsoft YaHei" charset="-122"/>
                <a:ea typeface="Microsoft YaHei" charset="-122"/>
                <a:cs typeface="Microsoft YaHei" charset="-122"/>
              </a:rPr>
              <a:t>Horovod</a:t>
            </a:r>
            <a:endParaRPr kumimoji="1" lang="en-US" altLang="zh-CN" dirty="0">
              <a:latin typeface="Microsoft YaHei" charset="-122"/>
              <a:ea typeface="Microsoft YaHei" charset="-122"/>
              <a:cs typeface="Microsoft YaHei" charset="-122"/>
            </a:endParaRPr>
          </a:p>
          <a:p>
            <a:pPr marL="285750" indent="-285750">
              <a:lnSpc>
                <a:spcPct val="170000"/>
              </a:lnSpc>
              <a:buFont typeface="Arial" charset="0"/>
              <a:buChar char="•"/>
            </a:pPr>
            <a:r>
              <a:rPr kumimoji="1" lang="en-US" altLang="zh-CN" dirty="0" err="1">
                <a:latin typeface="Microsoft YaHei" charset="-122"/>
                <a:ea typeface="Microsoft YaHei" charset="-122"/>
                <a:cs typeface="Microsoft YaHei" charset="-122"/>
              </a:rPr>
              <a:t>BytePS</a:t>
            </a:r>
            <a:endParaRPr kumimoji="1" lang="en-US" altLang="zh-CN" dirty="0">
              <a:latin typeface="Microsoft YaHei" charset="-122"/>
              <a:ea typeface="Microsoft YaHei" charset="-122"/>
              <a:cs typeface="Microsoft YaHei" charset="-122"/>
            </a:endParaRPr>
          </a:p>
          <a:p>
            <a:pPr marL="285750" indent="-285750">
              <a:lnSpc>
                <a:spcPct val="170000"/>
              </a:lnSpc>
              <a:buFont typeface="Arial" charset="0"/>
              <a:buChar char="•"/>
            </a:pPr>
            <a:r>
              <a:rPr kumimoji="1" lang="en-US" altLang="zh-CN" dirty="0">
                <a:latin typeface="Microsoft YaHei" charset="-122"/>
                <a:ea typeface="Microsoft YaHei" charset="-122"/>
                <a:cs typeface="Microsoft YaHei" charset="-122"/>
              </a:rPr>
              <a:t>Mesh-</a:t>
            </a:r>
            <a:r>
              <a:rPr kumimoji="1" lang="en-US" altLang="zh-CN" dirty="0" err="1">
                <a:latin typeface="Microsoft YaHei" charset="-122"/>
                <a:ea typeface="Microsoft YaHei" charset="-122"/>
                <a:cs typeface="Microsoft YaHei" charset="-122"/>
              </a:rPr>
              <a:t>tensorflow</a:t>
            </a:r>
            <a:endParaRPr kumimoji="1" lang="en-US" altLang="zh-CN" dirty="0">
              <a:latin typeface="Microsoft YaHei" charset="-122"/>
              <a:ea typeface="Microsoft YaHei" charset="-122"/>
              <a:cs typeface="Microsoft YaHei" charset="-122"/>
            </a:endParaRPr>
          </a:p>
          <a:p>
            <a:pPr marL="285750" indent="-285750">
              <a:lnSpc>
                <a:spcPct val="170000"/>
              </a:lnSpc>
              <a:buFont typeface="Arial" charset="0"/>
              <a:buChar char="•"/>
            </a:pPr>
            <a:r>
              <a:rPr kumimoji="1" lang="en-US" altLang="zh-CN" dirty="0" err="1">
                <a:latin typeface="Microsoft YaHei" charset="-122"/>
                <a:ea typeface="Microsoft YaHei" charset="-122"/>
                <a:cs typeface="Microsoft YaHei" charset="-122"/>
              </a:rPr>
              <a:t>Gpipe</a:t>
            </a:r>
            <a:endParaRPr kumimoji="1" lang="en-US" altLang="zh-CN" dirty="0">
              <a:latin typeface="Microsoft YaHei" charset="-122"/>
              <a:ea typeface="Microsoft YaHei" charset="-122"/>
              <a:cs typeface="Microsoft YaHei" charset="-122"/>
            </a:endParaRPr>
          </a:p>
          <a:p>
            <a:pPr marL="285750" indent="-285750">
              <a:lnSpc>
                <a:spcPct val="170000"/>
              </a:lnSpc>
              <a:buFont typeface="Arial" charset="0"/>
              <a:buChar char="•"/>
            </a:pPr>
            <a:r>
              <a:rPr kumimoji="1" lang="en-US" altLang="zh-CN" dirty="0">
                <a:latin typeface="Microsoft YaHei" charset="-122"/>
                <a:ea typeface="Microsoft YaHei" charset="-122"/>
                <a:cs typeface="Microsoft YaHei" charset="-122"/>
              </a:rPr>
              <a:t>Ray</a:t>
            </a:r>
          </a:p>
          <a:p>
            <a:pPr marL="285750" indent="-285750">
              <a:lnSpc>
                <a:spcPct val="170000"/>
              </a:lnSpc>
              <a:buFont typeface="Arial" charset="0"/>
              <a:buChar char="•"/>
            </a:pPr>
            <a:r>
              <a:rPr kumimoji="1" lang="en-US" altLang="zh-CN" dirty="0" err="1">
                <a:latin typeface="Microsoft YaHei" charset="-122"/>
                <a:ea typeface="Microsoft YaHei" charset="-122"/>
                <a:cs typeface="Microsoft YaHei" charset="-122"/>
              </a:rPr>
              <a:t>HugeCTR</a:t>
            </a:r>
            <a:endParaRPr kumimoji="1" lang="en-US" altLang="zh-CN" dirty="0">
              <a:latin typeface="Microsoft YaHei" charset="-122"/>
              <a:ea typeface="Microsoft YaHei" charset="-122"/>
              <a:cs typeface="Microsoft YaHei" charset="-122"/>
            </a:endParaRPr>
          </a:p>
          <a:p>
            <a:pPr marL="285750" indent="-285750">
              <a:lnSpc>
                <a:spcPct val="170000"/>
              </a:lnSpc>
              <a:buFont typeface="Arial" charset="0"/>
              <a:buChar char="•"/>
            </a:pPr>
            <a:r>
              <a:rPr kumimoji="1" lang="en-US" altLang="zh-CN" dirty="0">
                <a:latin typeface="Microsoft YaHei" charset="-122"/>
                <a:ea typeface="Microsoft YaHei" charset="-122"/>
                <a:cs typeface="Microsoft YaHei" charset="-122"/>
              </a:rPr>
              <a:t>DALI</a:t>
            </a:r>
          </a:p>
          <a:p>
            <a:pPr marL="285750" indent="-285750">
              <a:lnSpc>
                <a:spcPct val="170000"/>
              </a:lnSpc>
              <a:buFont typeface="Arial" charset="0"/>
              <a:buChar char="•"/>
            </a:pPr>
            <a:r>
              <a:rPr kumimoji="1" lang="en-US" altLang="zh-CN" dirty="0">
                <a:latin typeface="Microsoft YaHei" charset="-122"/>
                <a:ea typeface="Microsoft YaHei" charset="-122"/>
                <a:cs typeface="Microsoft YaHei" charset="-122"/>
              </a:rPr>
              <a:t>Megatron-LM</a:t>
            </a:r>
          </a:p>
          <a:p>
            <a:pPr marL="285750" indent="-285750">
              <a:lnSpc>
                <a:spcPct val="170000"/>
              </a:lnSpc>
              <a:buFont typeface="Arial" charset="0"/>
              <a:buChar char="•"/>
            </a:pPr>
            <a:r>
              <a:rPr kumimoji="1" lang="en-US" altLang="zh-CN" dirty="0" err="1">
                <a:latin typeface="Microsoft YaHei" charset="-122"/>
                <a:ea typeface="Microsoft YaHei" charset="-122"/>
                <a:cs typeface="Microsoft YaHei" charset="-122"/>
              </a:rPr>
              <a:t>Deepspeed</a:t>
            </a:r>
            <a:endParaRPr kumimoji="1" lang="en-US" altLang="zh-CN"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1898593"/>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1BC97CA-C26F-4070-818F-9275EEDC4FF9}"/>
              </a:ext>
            </a:extLst>
          </p:cNvPr>
          <p:cNvSpPr txBox="1"/>
          <p:nvPr/>
        </p:nvSpPr>
        <p:spPr>
          <a:xfrm>
            <a:off x="3071186" y="1762614"/>
            <a:ext cx="5958514" cy="3332772"/>
          </a:xfrm>
          <a:prstGeom prst="rect">
            <a:avLst/>
          </a:prstGeom>
          <a:solidFill>
            <a:srgbClr val="142539"/>
          </a:solidFill>
        </p:spPr>
        <p:txBody>
          <a:bodyPr wrap="square" rtlCol="0">
            <a:spAutoFit/>
          </a:bodyPr>
          <a:lstStyle/>
          <a:p>
            <a:pPr marL="285750" indent="-285750">
              <a:lnSpc>
                <a:spcPct val="20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RDMA</a:t>
            </a:r>
            <a:r>
              <a:rPr lang="zh-CN" altLang="en-US" dirty="0">
                <a:latin typeface="微软雅黑" panose="020B0503020204020204" pitchFamily="34" charset="-122"/>
                <a:ea typeface="微软雅黑" panose="020B0503020204020204" pitchFamily="34" charset="-122"/>
              </a:rPr>
              <a:t>网络和新型软硬协同架构的普及</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多机多卡训练更加流行，分布式运行效率成为框架核心需求</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横向扩展性：数据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流水并行模式支持及扩展效率</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纵向扩展性：张量编译器及自动代码生成技术</a:t>
            </a:r>
            <a:endParaRPr lang="en-US" altLang="zh-CN"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框架间迁移更加便利，深度学习软硬件迎来标准化时代</a:t>
            </a:r>
            <a:endParaRPr lang="zh-CN" altLang="en-US" b="1" dirty="0">
              <a:latin typeface="微软雅黑" panose="020B0503020204020204" pitchFamily="34" charset="-122"/>
              <a:ea typeface="微软雅黑" panose="020B0503020204020204" pitchFamily="34" charset="-122"/>
            </a:endParaRPr>
          </a:p>
        </p:txBody>
      </p:sp>
      <p:sp>
        <p:nvSpPr>
          <p:cNvPr id="5" name="Shape 158">
            <a:extLst>
              <a:ext uri="{FF2B5EF4-FFF2-40B4-BE49-F238E27FC236}">
                <a16:creationId xmlns:a16="http://schemas.microsoft.com/office/drawing/2014/main" id="{D7E9EBB6-2A1A-4E4B-890D-8AE71314FE31}"/>
              </a:ext>
            </a:extLst>
          </p:cNvPr>
          <p:cNvSpPr/>
          <p:nvPr/>
        </p:nvSpPr>
        <p:spPr>
          <a:xfrm>
            <a:off x="929678" y="620774"/>
            <a:ext cx="673069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深度学习框架技术挑战与发展趋势</a:t>
            </a:r>
          </a:p>
        </p:txBody>
      </p:sp>
      <p:sp>
        <p:nvSpPr>
          <p:cNvPr id="6" name="矩形 5">
            <a:extLst>
              <a:ext uri="{FF2B5EF4-FFF2-40B4-BE49-F238E27FC236}">
                <a16:creationId xmlns:a16="http://schemas.microsoft.com/office/drawing/2014/main" id="{8B07102A-6DA7-4959-BEF1-0DCFD4A99A79}"/>
              </a:ext>
            </a:extLst>
          </p:cNvPr>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58218593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5560561"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欢迎关注</a:t>
            </a:r>
            <a:r>
              <a:rPr lang="en-US" altLang="zh-CN" sz="3165" spc="299" dirty="0">
                <a:solidFill>
                  <a:srgbClr val="FFFFFF"/>
                </a:solidFill>
              </a:rPr>
              <a:t>OneFlow</a:t>
            </a:r>
            <a:r>
              <a:rPr lang="zh-CN" altLang="en-US" sz="3165" spc="299" dirty="0">
                <a:solidFill>
                  <a:srgbClr val="FFFFFF"/>
                </a:solidFill>
              </a:rPr>
              <a:t>公众号</a:t>
            </a:r>
            <a:endParaRPr sz="3165" spc="299" dirty="0">
              <a:solidFill>
                <a:srgbClr val="FFFFFF"/>
              </a:solidFill>
            </a:endParaRPr>
          </a:p>
        </p:txBody>
      </p:sp>
      <p:grpSp>
        <p:nvGrpSpPr>
          <p:cNvPr id="163" name="Group 163"/>
          <p:cNvGrpSpPr/>
          <p:nvPr/>
        </p:nvGrpSpPr>
        <p:grpSpPr>
          <a:xfrm>
            <a:off x="2520113" y="2940655"/>
            <a:ext cx="7432891" cy="1267335"/>
            <a:chOff x="325227" y="765896"/>
            <a:chExt cx="10570877" cy="1802373"/>
          </a:xfrm>
        </p:grpSpPr>
        <p:sp>
          <p:nvSpPr>
            <p:cNvPr id="161" name="Shape 161"/>
            <p:cNvSpPr/>
            <p:nvPr/>
          </p:nvSpPr>
          <p:spPr>
            <a:xfrm>
              <a:off x="325227" y="1382779"/>
              <a:ext cx="3817668" cy="604584"/>
            </a:xfrm>
            <a:prstGeom prst="rect">
              <a:avLst/>
            </a:prstGeom>
            <a:noFill/>
            <a:ln w="12700" cap="flat">
              <a:noFill/>
              <a:miter lim="400000"/>
            </a:ln>
            <a:effectLst/>
          </p:spPr>
          <p:txBody>
            <a:bodyPr wrap="square" lIns="35719" tIns="35719" rIns="35719" bIns="35719" numCol="1" anchor="ctr">
              <a:noAutofit/>
            </a:bodyPr>
            <a:lstStyle>
              <a:lvl1pPr defTabSz="825500">
                <a:defRPr sz="2800" cap="all">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970" dirty="0"/>
                <a:t>在这里插入图片</a:t>
              </a:r>
              <a:endParaRPr sz="1970" dirty="0"/>
            </a:p>
          </p:txBody>
        </p:sp>
        <p:sp>
          <p:nvSpPr>
            <p:cNvPr id="162" name="Shape 162"/>
            <p:cNvSpPr/>
            <p:nvPr/>
          </p:nvSpPr>
          <p:spPr>
            <a:xfrm>
              <a:off x="5086350" y="765896"/>
              <a:ext cx="5809754" cy="1802373"/>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r>
                <a:rPr lang="en-US" altLang="zh-CN" sz="1800" dirty="0">
                  <a:hlinkClick r:id="rId2"/>
                </a:rPr>
                <a:t>Oneflow-Inc/oneflow: OneFlow is a performance-centered and open-source deep learning framework. (github.com)</a:t>
              </a:r>
              <a:endParaRPr lang="zh-CN" altLang="en-US" sz="1800" dirty="0"/>
            </a:p>
          </p:txBody>
        </p:sp>
      </p:gr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8" name="图片 7">
            <a:extLst>
              <a:ext uri="{FF2B5EF4-FFF2-40B4-BE49-F238E27FC236}">
                <a16:creationId xmlns:a16="http://schemas.microsoft.com/office/drawing/2014/main" id="{233568E5-A0EE-403A-B132-F80AB3AE2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682" y="2358247"/>
            <a:ext cx="2457450" cy="2457450"/>
          </a:xfrm>
          <a:prstGeom prst="rect">
            <a:avLst/>
          </a:prstGeom>
        </p:spPr>
      </p:pic>
    </p:spTree>
    <p:extLst>
      <p:ext uri="{BB962C8B-B14F-4D97-AF65-F5344CB8AC3E}">
        <p14:creationId xmlns:p14="http://schemas.microsoft.com/office/powerpoint/2010/main" val="421084528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4948555" y="2517104"/>
            <a:ext cx="2294890" cy="1326515"/>
          </a:xfrm>
          <a:prstGeom prst="rect">
            <a:avLst/>
          </a:prstGeom>
          <a:ln w="12700">
            <a:miter lim="400000"/>
          </a:ln>
        </p:spPr>
        <p:txBody>
          <a:bodyPr wrap="none" lIns="35719" tIns="35719" rIns="35719" bIns="35719" anchor="ctr">
            <a:spAutoFit/>
          </a:bodyPr>
          <a:lstStyle>
            <a:lvl1pPr defTabSz="825500">
              <a:defRPr sz="1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8155" spc="598" dirty="0"/>
              <a:t>谢谢</a:t>
            </a:r>
            <a:endParaRPr sz="8155" spc="598"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295"/>
          </a:xfrm>
          <a:prstGeom prst="rect">
            <a:avLst/>
          </a:prstGeom>
        </p:spPr>
      </p:pic>
    </p:spTree>
    <p:extLst>
      <p:ext uri="{BB962C8B-B14F-4D97-AF65-F5344CB8AC3E}">
        <p14:creationId xmlns:p14="http://schemas.microsoft.com/office/powerpoint/2010/main" val="126097576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4511171"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深度学习框架基本原理</a:t>
            </a:r>
          </a:p>
        </p:txBody>
      </p:sp>
      <p:grpSp>
        <p:nvGrpSpPr>
          <p:cNvPr id="163" name="Group 163"/>
          <p:cNvGrpSpPr/>
          <p:nvPr/>
        </p:nvGrpSpPr>
        <p:grpSpPr>
          <a:xfrm>
            <a:off x="2520113" y="2598866"/>
            <a:ext cx="7432891" cy="1500505"/>
            <a:chOff x="325227" y="600091"/>
            <a:chExt cx="10570877" cy="2133981"/>
          </a:xfrm>
        </p:grpSpPr>
        <p:sp>
          <p:nvSpPr>
            <p:cNvPr id="161" name="Shape 161"/>
            <p:cNvSpPr/>
            <p:nvPr/>
          </p:nvSpPr>
          <p:spPr>
            <a:xfrm>
              <a:off x="325227" y="1382779"/>
              <a:ext cx="3817668" cy="604584"/>
            </a:xfrm>
            <a:prstGeom prst="rect">
              <a:avLst/>
            </a:prstGeom>
            <a:noFill/>
            <a:ln w="12700" cap="flat">
              <a:noFill/>
              <a:miter lim="400000"/>
            </a:ln>
            <a:effectLst/>
          </p:spPr>
          <p:txBody>
            <a:bodyPr wrap="square" lIns="35719" tIns="35719" rIns="35719" bIns="35719" numCol="1" anchor="ctr">
              <a:noAutofit/>
            </a:bodyPr>
            <a:lstStyle>
              <a:lvl1pPr defTabSz="825500">
                <a:defRPr sz="2800" cap="all">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970" dirty="0"/>
                <a:t>在这里插入图片</a:t>
              </a:r>
              <a:endParaRPr sz="1970" dirty="0"/>
            </a:p>
          </p:txBody>
        </p:sp>
        <p:sp>
          <p:nvSpPr>
            <p:cNvPr id="162" name="Shape 162"/>
            <p:cNvSpPr/>
            <p:nvPr/>
          </p:nvSpPr>
          <p:spPr>
            <a:xfrm>
              <a:off x="5086350" y="600091"/>
              <a:ext cx="5809754" cy="2133981"/>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r>
                <a:rPr lang="zh-CN" altLang="en-US" sz="1685" dirty="0">
                  <a:latin typeface="苹方-简" panose="020B0400000000000000" pitchFamily="34" charset="-128"/>
                  <a:ea typeface="苹方-简" panose="020B0400000000000000" pitchFamily="34" charset="-128"/>
                </a:rPr>
                <a:t>请输入文字描述请输入文字描述请输入文字描述请输入文字描述请输入文字描述请输入文字描述请输入文字描述请输入文字描述请输入文字描述请输入文字描述请输入文字描述</a:t>
              </a:r>
            </a:p>
          </p:txBody>
        </p:sp>
      </p:grpSp>
      <p:pic>
        <p:nvPicPr>
          <p:cNvPr id="2" name="图片 1" descr="E:\李佳美-2020.3.9-\背景素材\80e219e47027704e5865e58f735f60a5d7b01a9c71084-2FsadX_fw658.jpg80e219e47027704e5865e58f735f60a5d7b01a9c71084-2FsadX_fw658"/>
          <p:cNvPicPr>
            <a:picLocks noChangeAspect="1"/>
          </p:cNvPicPr>
          <p:nvPr>
            <p:custDataLst>
              <p:tags r:id="rId1"/>
            </p:custDataLst>
          </p:nvPr>
        </p:nvPicPr>
        <p:blipFill>
          <a:blip r:embed="rId3"/>
          <a:srcRect/>
          <a:stretch>
            <a:fillRect/>
          </a:stretch>
        </p:blipFill>
        <p:spPr>
          <a:xfrm>
            <a:off x="2520315" y="2416621"/>
            <a:ext cx="2794635" cy="1864995"/>
          </a:xfrm>
          <a:prstGeom prst="rect">
            <a:avLst/>
          </a:prstGeom>
        </p:spPr>
      </p:pic>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8" name="图片 7">
            <a:extLst>
              <a:ext uri="{FF2B5EF4-FFF2-40B4-BE49-F238E27FC236}">
                <a16:creationId xmlns:a16="http://schemas.microsoft.com/office/drawing/2014/main" id="{0A2A7B8A-EC27-4F0C-A39A-AA999A6A45B4}"/>
              </a:ext>
            </a:extLst>
          </p:cNvPr>
          <p:cNvPicPr>
            <a:picLocks noChangeAspect="1"/>
          </p:cNvPicPr>
          <p:nvPr/>
        </p:nvPicPr>
        <p:blipFill>
          <a:blip r:embed="rId4"/>
          <a:stretch>
            <a:fillRect/>
          </a:stretch>
        </p:blipFill>
        <p:spPr>
          <a:xfrm>
            <a:off x="1941636" y="1325409"/>
            <a:ext cx="8308727" cy="5243123"/>
          </a:xfrm>
          <a:prstGeom prst="rect">
            <a:avLst/>
          </a:prstGeom>
        </p:spPr>
      </p:pic>
    </p:spTree>
    <p:extLst>
      <p:ext uri="{BB962C8B-B14F-4D97-AF65-F5344CB8AC3E}">
        <p14:creationId xmlns:p14="http://schemas.microsoft.com/office/powerpoint/2010/main" val="256028753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9436302"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3165" spc="299" dirty="0">
                <a:solidFill>
                  <a:srgbClr val="FFFFFF"/>
                </a:solidFill>
              </a:rPr>
              <a:t>Embarrassingly Parallel -&gt;</a:t>
            </a:r>
            <a:r>
              <a:rPr lang="zh-CN" altLang="en-US" sz="3165" spc="299" dirty="0">
                <a:solidFill>
                  <a:srgbClr val="FFFFFF"/>
                </a:solidFill>
              </a:rPr>
              <a:t>数据并行</a:t>
            </a:r>
          </a:p>
        </p:txBody>
      </p:sp>
      <p:grpSp>
        <p:nvGrpSpPr>
          <p:cNvPr id="163" name="Group 163"/>
          <p:cNvGrpSpPr/>
          <p:nvPr/>
        </p:nvGrpSpPr>
        <p:grpSpPr>
          <a:xfrm>
            <a:off x="2520113" y="2598866"/>
            <a:ext cx="7432891" cy="1500505"/>
            <a:chOff x="325227" y="600091"/>
            <a:chExt cx="10570877" cy="2133981"/>
          </a:xfrm>
        </p:grpSpPr>
        <p:sp>
          <p:nvSpPr>
            <p:cNvPr id="161" name="Shape 161"/>
            <p:cNvSpPr/>
            <p:nvPr/>
          </p:nvSpPr>
          <p:spPr>
            <a:xfrm>
              <a:off x="325227" y="1382779"/>
              <a:ext cx="3817668" cy="604584"/>
            </a:xfrm>
            <a:prstGeom prst="rect">
              <a:avLst/>
            </a:prstGeom>
            <a:noFill/>
            <a:ln w="12700" cap="flat">
              <a:noFill/>
              <a:miter lim="400000"/>
            </a:ln>
            <a:effectLst/>
          </p:spPr>
          <p:txBody>
            <a:bodyPr wrap="square" lIns="35719" tIns="35719" rIns="35719" bIns="35719" numCol="1" anchor="ctr">
              <a:noAutofit/>
            </a:bodyPr>
            <a:lstStyle>
              <a:lvl1pPr defTabSz="825500">
                <a:defRPr sz="2800" cap="all">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970" dirty="0"/>
                <a:t>在这里插入图片</a:t>
              </a:r>
              <a:endParaRPr sz="1970" dirty="0"/>
            </a:p>
          </p:txBody>
        </p:sp>
        <p:sp>
          <p:nvSpPr>
            <p:cNvPr id="162" name="Shape 162"/>
            <p:cNvSpPr/>
            <p:nvPr/>
          </p:nvSpPr>
          <p:spPr>
            <a:xfrm>
              <a:off x="5086350" y="600091"/>
              <a:ext cx="5809754" cy="2133981"/>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r>
                <a:rPr lang="zh-CN" altLang="en-US" sz="1685" dirty="0">
                  <a:latin typeface="苹方-简" panose="020B0400000000000000" pitchFamily="34" charset="-128"/>
                  <a:ea typeface="苹方-简" panose="020B0400000000000000" pitchFamily="34" charset="-128"/>
                </a:rPr>
                <a:t>请输入文字描述请输入文字描述请输入文字描述请输入文字描述请输入文字描述请输入文字描述请输入文字描述请输入文字描述请输入文字描述请输入文字描述请输入文字描述</a:t>
              </a:r>
            </a:p>
          </p:txBody>
        </p:sp>
      </p:grpSp>
      <p:pic>
        <p:nvPicPr>
          <p:cNvPr id="2" name="图片 1" descr="E:\李佳美-2020.3.9-\背景素材\80e219e47027704e5865e58f735f60a5d7b01a9c71084-2FsadX_fw658.jpg80e219e47027704e5865e58f735f60a5d7b01a9c71084-2FsadX_fw658"/>
          <p:cNvPicPr>
            <a:picLocks noChangeAspect="1"/>
          </p:cNvPicPr>
          <p:nvPr>
            <p:custDataLst>
              <p:tags r:id="rId1"/>
            </p:custDataLst>
          </p:nvPr>
        </p:nvPicPr>
        <p:blipFill>
          <a:blip r:embed="rId3"/>
          <a:srcRect/>
          <a:stretch>
            <a:fillRect/>
          </a:stretch>
        </p:blipFill>
        <p:spPr>
          <a:xfrm>
            <a:off x="2520315" y="2416621"/>
            <a:ext cx="2794635" cy="1864995"/>
          </a:xfrm>
          <a:prstGeom prst="rect">
            <a:avLst/>
          </a:prstGeom>
        </p:spPr>
      </p:pic>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9" name="图片 8">
            <a:extLst>
              <a:ext uri="{FF2B5EF4-FFF2-40B4-BE49-F238E27FC236}">
                <a16:creationId xmlns:a16="http://schemas.microsoft.com/office/drawing/2014/main" id="{9CFAAC82-4431-44F8-BF69-2F9466EB97A2}"/>
              </a:ext>
            </a:extLst>
          </p:cNvPr>
          <p:cNvPicPr>
            <a:picLocks noChangeAspect="1"/>
          </p:cNvPicPr>
          <p:nvPr/>
        </p:nvPicPr>
        <p:blipFill>
          <a:blip r:embed="rId4"/>
          <a:stretch>
            <a:fillRect/>
          </a:stretch>
        </p:blipFill>
        <p:spPr>
          <a:xfrm>
            <a:off x="916705" y="1616525"/>
            <a:ext cx="9902364" cy="4215858"/>
          </a:xfrm>
          <a:prstGeom prst="rect">
            <a:avLst/>
          </a:prstGeom>
        </p:spPr>
      </p:pic>
    </p:spTree>
    <p:extLst>
      <p:ext uri="{BB962C8B-B14F-4D97-AF65-F5344CB8AC3E}">
        <p14:creationId xmlns:p14="http://schemas.microsoft.com/office/powerpoint/2010/main" val="407965735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0281918"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数据并行技术（卷积神经网络）性能优化已基本收敛</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0" name="文本框 9">
            <a:extLst>
              <a:ext uri="{FF2B5EF4-FFF2-40B4-BE49-F238E27FC236}">
                <a16:creationId xmlns:a16="http://schemas.microsoft.com/office/drawing/2014/main" id="{9B155513-C419-487C-B159-8AD8B13E18DD}"/>
              </a:ext>
            </a:extLst>
          </p:cNvPr>
          <p:cNvSpPr txBox="1"/>
          <p:nvPr/>
        </p:nvSpPr>
        <p:spPr>
          <a:xfrm>
            <a:off x="1118561" y="1428994"/>
            <a:ext cx="10990311" cy="4994765"/>
          </a:xfrm>
          <a:prstGeom prst="rect">
            <a:avLst/>
          </a:prstGeom>
          <a:noFill/>
        </p:spPr>
        <p:txBody>
          <a:bodyPr wrap="square" rtlCol="0">
            <a:spAutoFit/>
          </a:bodyPr>
          <a:lstStyle/>
          <a:p>
            <a:pPr marL="285750" indent="-285750">
              <a:lnSpc>
                <a:spcPct val="200000"/>
              </a:lnSpc>
              <a:buFont typeface="Arial" charset="0"/>
              <a:buChar char="•"/>
            </a:pPr>
            <a:r>
              <a:rPr kumimoji="1" lang="en-US" altLang="zh-CN" dirty="0">
                <a:latin typeface="Microsoft YaHei" charset="-122"/>
                <a:ea typeface="Microsoft YaHei" charset="-122"/>
                <a:cs typeface="Microsoft YaHei" charset="-122"/>
              </a:rPr>
              <a:t>Resnet-50, </a:t>
            </a:r>
            <a:r>
              <a:rPr kumimoji="1" lang="en-US" altLang="zh-CN" dirty="0" err="1">
                <a:latin typeface="Microsoft YaHei" charset="-122"/>
                <a:ea typeface="Microsoft YaHei" charset="-122"/>
                <a:cs typeface="Microsoft YaHei" charset="-122"/>
              </a:rPr>
              <a:t>Alexnet</a:t>
            </a:r>
            <a:r>
              <a:rPr kumimoji="1" lang="en-US" altLang="zh-CN" dirty="0">
                <a:latin typeface="Microsoft YaHei" charset="-122"/>
                <a:ea typeface="Microsoft YaHei" charset="-122"/>
                <a:cs typeface="Microsoft YaHei" charset="-122"/>
              </a:rPr>
              <a:t>-BN</a:t>
            </a:r>
          </a:p>
          <a:p>
            <a:pPr marL="285750" indent="-285750">
              <a:lnSpc>
                <a:spcPct val="200000"/>
              </a:lnSpc>
              <a:buFont typeface="Arial" charset="0"/>
              <a:buChar char="•"/>
            </a:pPr>
            <a:r>
              <a:rPr kumimoji="1" lang="en-US" altLang="zh-CN" dirty="0">
                <a:latin typeface="Microsoft YaHei" charset="-122"/>
                <a:ea typeface="Microsoft YaHei" charset="-122"/>
              </a:rPr>
              <a:t>Large batch, LARS</a:t>
            </a:r>
          </a:p>
          <a:p>
            <a:pPr marL="285750" indent="-285750">
              <a:lnSpc>
                <a:spcPct val="200000"/>
              </a:lnSpc>
              <a:buFont typeface="Arial" charset="0"/>
              <a:buChar char="•"/>
            </a:pPr>
            <a:r>
              <a:rPr kumimoji="1" lang="en-US" altLang="zh-CN" dirty="0">
                <a:latin typeface="Microsoft YaHei" charset="-122"/>
                <a:ea typeface="Microsoft YaHei" charset="-122"/>
              </a:rPr>
              <a:t>Ring </a:t>
            </a:r>
            <a:r>
              <a:rPr kumimoji="1" lang="en-US" altLang="zh-CN" dirty="0" err="1">
                <a:latin typeface="Microsoft YaHei" charset="-122"/>
                <a:ea typeface="Microsoft YaHei" charset="-122"/>
              </a:rPr>
              <a:t>AllReduce</a:t>
            </a:r>
            <a:r>
              <a:rPr kumimoji="1" lang="en-US" altLang="zh-CN" dirty="0">
                <a:latin typeface="Microsoft YaHei" charset="-122"/>
                <a:ea typeface="Microsoft YaHei" charset="-122"/>
              </a:rPr>
              <a:t>, 2D Torus </a:t>
            </a:r>
            <a:r>
              <a:rPr kumimoji="1" lang="en-US" altLang="zh-CN" dirty="0" err="1">
                <a:latin typeface="Microsoft YaHei" charset="-122"/>
                <a:ea typeface="Microsoft YaHei" charset="-122"/>
              </a:rPr>
              <a:t>AllReduce</a:t>
            </a:r>
            <a:endParaRPr kumimoji="1" lang="en-US" altLang="zh-CN" dirty="0">
              <a:latin typeface="Microsoft YaHei" charset="-122"/>
              <a:ea typeface="Microsoft YaHei" charset="-122"/>
            </a:endParaRPr>
          </a:p>
          <a:p>
            <a:pPr marL="285750" indent="-285750">
              <a:lnSpc>
                <a:spcPct val="200000"/>
              </a:lnSpc>
              <a:buFont typeface="Arial" charset="0"/>
              <a:buChar char="•"/>
            </a:pPr>
            <a:r>
              <a:rPr kumimoji="1" lang="zh-CN" altLang="en-US" dirty="0">
                <a:latin typeface="Microsoft YaHei" charset="-122"/>
                <a:ea typeface="Microsoft YaHei" charset="-122"/>
              </a:rPr>
              <a:t>高速互联</a:t>
            </a:r>
            <a:r>
              <a:rPr kumimoji="1" lang="en-US" altLang="zh-CN" dirty="0">
                <a:latin typeface="Microsoft YaHei" charset="-122"/>
                <a:ea typeface="Microsoft YaHei" charset="-122"/>
              </a:rPr>
              <a:t>, &gt;40Gbps</a:t>
            </a:r>
          </a:p>
          <a:p>
            <a:pPr marL="285750" indent="-285750">
              <a:lnSpc>
                <a:spcPct val="200000"/>
              </a:lnSpc>
              <a:buFont typeface="Arial" charset="0"/>
              <a:buChar char="•"/>
            </a:pPr>
            <a:r>
              <a:rPr kumimoji="1" lang="zh-CN" altLang="en-US" dirty="0">
                <a:latin typeface="Microsoft YaHei" charset="-122"/>
                <a:ea typeface="Microsoft YaHei" charset="-122"/>
              </a:rPr>
              <a:t>半精度，稀疏传输</a:t>
            </a:r>
            <a:endParaRPr kumimoji="1" lang="en-US" altLang="zh-CN" dirty="0">
              <a:latin typeface="Microsoft YaHei" charset="-122"/>
              <a:ea typeface="Microsoft YaHei" charset="-122"/>
            </a:endParaRPr>
          </a:p>
          <a:p>
            <a:pPr marL="285750" indent="-285750">
              <a:lnSpc>
                <a:spcPct val="200000"/>
              </a:lnSpc>
              <a:buFont typeface="Arial" charset="0"/>
              <a:buChar char="•"/>
            </a:pPr>
            <a:r>
              <a:rPr kumimoji="1" lang="en-US" altLang="zh-CN" dirty="0">
                <a:latin typeface="Microsoft YaHei" charset="-122"/>
                <a:ea typeface="Microsoft YaHei" charset="-122"/>
              </a:rPr>
              <a:t>Tensor fusion</a:t>
            </a:r>
          </a:p>
          <a:p>
            <a:pPr marL="285750" indent="-285750">
              <a:lnSpc>
                <a:spcPct val="200000"/>
              </a:lnSpc>
              <a:buFont typeface="Arial" charset="0"/>
              <a:buChar char="•"/>
            </a:pPr>
            <a:r>
              <a:rPr kumimoji="1" lang="zh-CN" altLang="en-US" dirty="0">
                <a:latin typeface="Microsoft YaHei" charset="-122"/>
                <a:ea typeface="Microsoft YaHei" charset="-122"/>
              </a:rPr>
              <a:t>数据预处理流水线（磁盘，解码，预取）</a:t>
            </a:r>
            <a:endParaRPr kumimoji="1" lang="en-US" altLang="zh-CN" dirty="0">
              <a:latin typeface="Microsoft YaHei" charset="-122"/>
              <a:ea typeface="Microsoft YaHei" charset="-122"/>
            </a:endParaRPr>
          </a:p>
          <a:p>
            <a:pPr marL="285750" indent="-285750">
              <a:lnSpc>
                <a:spcPct val="200000"/>
              </a:lnSpc>
              <a:buFont typeface="Arial" charset="0"/>
              <a:buChar char="•"/>
            </a:pPr>
            <a:r>
              <a:rPr kumimoji="1" lang="zh-CN" altLang="en-US" dirty="0">
                <a:latin typeface="Microsoft YaHei" charset="-122"/>
                <a:ea typeface="Microsoft YaHei" charset="-122"/>
              </a:rPr>
              <a:t>高速存储</a:t>
            </a:r>
            <a:endParaRPr kumimoji="1" lang="en-US" altLang="zh-CN" dirty="0">
              <a:latin typeface="Microsoft YaHei" charset="-122"/>
              <a:ea typeface="Microsoft YaHei" charset="-122"/>
            </a:endParaRPr>
          </a:p>
          <a:p>
            <a:pPr marL="285750" indent="-285750">
              <a:lnSpc>
                <a:spcPct val="200000"/>
              </a:lnSpc>
              <a:buFont typeface="Arial" charset="0"/>
              <a:buChar char="•"/>
            </a:pPr>
            <a:r>
              <a:rPr kumimoji="1" lang="zh-CN" altLang="en-US" dirty="0">
                <a:latin typeface="Microsoft YaHei" charset="-122"/>
                <a:ea typeface="Microsoft YaHei" charset="-122"/>
              </a:rPr>
              <a:t>腾讯，</a:t>
            </a:r>
            <a:r>
              <a:rPr kumimoji="1" lang="en-US" altLang="zh-CN" dirty="0">
                <a:latin typeface="Microsoft YaHei" charset="-122"/>
                <a:ea typeface="Microsoft YaHei" charset="-122"/>
              </a:rPr>
              <a:t>Google, </a:t>
            </a:r>
            <a:r>
              <a:rPr kumimoji="1" lang="zh-CN" altLang="en-US" dirty="0">
                <a:latin typeface="Microsoft YaHei" charset="-122"/>
                <a:ea typeface="Microsoft YaHei" charset="-122"/>
              </a:rPr>
              <a:t>索尼，</a:t>
            </a:r>
            <a:r>
              <a:rPr kumimoji="1" lang="en-US" altLang="zh-CN" dirty="0">
                <a:latin typeface="Microsoft YaHei" charset="-122"/>
                <a:ea typeface="Microsoft YaHei" charset="-122"/>
              </a:rPr>
              <a:t>Facebook, PFN, </a:t>
            </a:r>
            <a:r>
              <a:rPr kumimoji="1" lang="zh-CN" altLang="en-US" dirty="0">
                <a:latin typeface="Microsoft YaHei" charset="-122"/>
                <a:ea typeface="Microsoft YaHei" charset="-122"/>
              </a:rPr>
              <a:t>商汤</a:t>
            </a:r>
            <a:endParaRPr kumimoji="1" lang="en-US" altLang="zh-CN" dirty="0">
              <a:latin typeface="Microsoft YaHei" charset="-122"/>
              <a:ea typeface="Microsoft YaHei" charset="-122"/>
            </a:endParaRPr>
          </a:p>
        </p:txBody>
      </p:sp>
    </p:spTree>
    <p:extLst>
      <p:ext uri="{BB962C8B-B14F-4D97-AF65-F5344CB8AC3E}">
        <p14:creationId xmlns:p14="http://schemas.microsoft.com/office/powerpoint/2010/main" val="93391842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84775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模型并行</a:t>
            </a:r>
          </a:p>
        </p:txBody>
      </p:sp>
      <p:grpSp>
        <p:nvGrpSpPr>
          <p:cNvPr id="163" name="Group 163"/>
          <p:cNvGrpSpPr/>
          <p:nvPr/>
        </p:nvGrpSpPr>
        <p:grpSpPr>
          <a:xfrm>
            <a:off x="2520113" y="2598866"/>
            <a:ext cx="7432891" cy="1500505"/>
            <a:chOff x="325227" y="600091"/>
            <a:chExt cx="10570877" cy="2133981"/>
          </a:xfrm>
        </p:grpSpPr>
        <p:sp>
          <p:nvSpPr>
            <p:cNvPr id="161" name="Shape 161"/>
            <p:cNvSpPr/>
            <p:nvPr/>
          </p:nvSpPr>
          <p:spPr>
            <a:xfrm>
              <a:off x="325227" y="1382779"/>
              <a:ext cx="3817668" cy="604584"/>
            </a:xfrm>
            <a:prstGeom prst="rect">
              <a:avLst/>
            </a:prstGeom>
            <a:noFill/>
            <a:ln w="12700" cap="flat">
              <a:noFill/>
              <a:miter lim="400000"/>
            </a:ln>
            <a:effectLst/>
          </p:spPr>
          <p:txBody>
            <a:bodyPr wrap="square" lIns="35719" tIns="35719" rIns="35719" bIns="35719" numCol="1" anchor="ctr">
              <a:noAutofit/>
            </a:bodyPr>
            <a:lstStyle>
              <a:lvl1pPr defTabSz="825500">
                <a:defRPr sz="2800" cap="all">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970" dirty="0"/>
                <a:t>在这里插入图片</a:t>
              </a:r>
              <a:endParaRPr sz="1970" dirty="0"/>
            </a:p>
          </p:txBody>
        </p:sp>
        <p:sp>
          <p:nvSpPr>
            <p:cNvPr id="162" name="Shape 162"/>
            <p:cNvSpPr/>
            <p:nvPr/>
          </p:nvSpPr>
          <p:spPr>
            <a:xfrm>
              <a:off x="5086350" y="600091"/>
              <a:ext cx="5809754" cy="2133981"/>
            </a:xfrm>
            <a:prstGeom prst="rect">
              <a:avLst/>
            </a:prstGeom>
            <a:noFill/>
            <a:ln w="12700" cap="flat">
              <a:noFill/>
              <a:miter lim="400000"/>
            </a:ln>
            <a:effectLst/>
          </p:spPr>
          <p:txBody>
            <a:bodyPr wrap="square" lIns="35719" tIns="35719" rIns="35719" bIns="35719" numCol="1" anchor="ctr">
              <a:spAutoFit/>
            </a:bodyPr>
            <a:lstStyle>
              <a:lvl1pPr algn="l" defTabSz="457200">
                <a:lnSpc>
                  <a:spcPct val="110000"/>
                </a:lnSpc>
                <a:defRPr sz="2400">
                  <a:solidFill>
                    <a:srgbClr val="CBCBCB"/>
                  </a:solidFill>
                  <a:latin typeface="Helvetica"/>
                  <a:ea typeface="Helvetica"/>
                  <a:cs typeface="Helvetica"/>
                  <a:sym typeface="Helvetica"/>
                </a:defRPr>
              </a:lvl1pPr>
            </a:lstStyle>
            <a:p>
              <a:r>
                <a:rPr lang="zh-CN" altLang="en-US" sz="1685" dirty="0">
                  <a:latin typeface="苹方-简" panose="020B0400000000000000" pitchFamily="34" charset="-128"/>
                  <a:ea typeface="苹方-简" panose="020B0400000000000000" pitchFamily="34" charset="-128"/>
                </a:rPr>
                <a:t>请输入文字描述请输入文字描述请输入文字描述请输入文字描述请输入文字描述请输入文字描述请输入文字描述请输入文字描述请输入文字描述请输入文字描述请输入文字描述</a:t>
              </a:r>
            </a:p>
          </p:txBody>
        </p:sp>
      </p:grpSp>
      <p:pic>
        <p:nvPicPr>
          <p:cNvPr id="2" name="图片 1" descr="E:\李佳美-2020.3.9-\背景素材\80e219e47027704e5865e58f735f60a5d7b01a9c71084-2FsadX_fw658.jpg80e219e47027704e5865e58f735f60a5d7b01a9c71084-2FsadX_fw658"/>
          <p:cNvPicPr>
            <a:picLocks noChangeAspect="1"/>
          </p:cNvPicPr>
          <p:nvPr>
            <p:custDataLst>
              <p:tags r:id="rId1"/>
            </p:custDataLst>
          </p:nvPr>
        </p:nvPicPr>
        <p:blipFill>
          <a:blip r:embed="rId3"/>
          <a:srcRect/>
          <a:stretch>
            <a:fillRect/>
          </a:stretch>
        </p:blipFill>
        <p:spPr>
          <a:xfrm>
            <a:off x="2520315" y="2416621"/>
            <a:ext cx="2794635" cy="1864995"/>
          </a:xfrm>
          <a:prstGeom prst="rect">
            <a:avLst/>
          </a:prstGeom>
        </p:spPr>
      </p:pic>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pic>
        <p:nvPicPr>
          <p:cNvPr id="10" name="图片 9">
            <a:extLst>
              <a:ext uri="{FF2B5EF4-FFF2-40B4-BE49-F238E27FC236}">
                <a16:creationId xmlns:a16="http://schemas.microsoft.com/office/drawing/2014/main" id="{309E0F0D-D281-40E3-9522-1D63C523C014}"/>
              </a:ext>
            </a:extLst>
          </p:cNvPr>
          <p:cNvPicPr>
            <a:picLocks noChangeAspect="1"/>
          </p:cNvPicPr>
          <p:nvPr/>
        </p:nvPicPr>
        <p:blipFill>
          <a:blip r:embed="rId4"/>
          <a:stretch>
            <a:fillRect/>
          </a:stretch>
        </p:blipFill>
        <p:spPr>
          <a:xfrm>
            <a:off x="820115" y="1581150"/>
            <a:ext cx="10551769" cy="4457699"/>
          </a:xfrm>
          <a:prstGeom prst="rect">
            <a:avLst/>
          </a:prstGeom>
        </p:spPr>
      </p:pic>
    </p:spTree>
    <p:extLst>
      <p:ext uri="{BB962C8B-B14F-4D97-AF65-F5344CB8AC3E}">
        <p14:creationId xmlns:p14="http://schemas.microsoft.com/office/powerpoint/2010/main" val="52199543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929678" y="620774"/>
            <a:ext cx="1847750" cy="559192"/>
          </a:xfrm>
          <a:prstGeom prst="rect">
            <a:avLst/>
          </a:prstGeom>
          <a:ln w="12700">
            <a:miter lim="400000"/>
          </a:ln>
        </p:spPr>
        <p:txBody>
          <a:bodyPr wrap="none" lIns="35719" tIns="35719" rIns="35719" bIns="35719" anchor="ctr">
            <a:spAutoFit/>
          </a:bodyPr>
          <a:lstStyle/>
          <a:p>
            <a:pPr algn="l" defTabSz="822325">
              <a:defRPr sz="4500" b="1" cap="all">
                <a:solidFill>
                  <a:srgbClr val="E83A3D"/>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3165" spc="299" dirty="0">
                <a:solidFill>
                  <a:srgbClr val="FFFFFF"/>
                </a:solidFill>
              </a:rPr>
              <a:t>流水并行</a:t>
            </a:r>
          </a:p>
        </p:txBody>
      </p:sp>
      <p:sp>
        <p:nvSpPr>
          <p:cNvPr id="3" name="矩形 2"/>
          <p:cNvSpPr/>
          <p:nvPr/>
        </p:nvSpPr>
        <p:spPr>
          <a:xfrm>
            <a:off x="414020" y="659130"/>
            <a:ext cx="426720" cy="426720"/>
          </a:xfrm>
          <a:prstGeom prst="rect">
            <a:avLst/>
          </a:prstGeom>
          <a:solidFill>
            <a:srgbClr val="01A6EA"/>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FFFFFF"/>
              </a:solidFill>
              <a:effectLst/>
              <a:uFillTx/>
              <a:latin typeface="+mn-lt"/>
              <a:ea typeface="+mn-ea"/>
              <a:cs typeface="+mn-cs"/>
              <a:sym typeface="Helvetica"/>
            </a:endParaRPr>
          </a:p>
        </p:txBody>
      </p:sp>
      <p:sp>
        <p:nvSpPr>
          <p:cNvPr id="18" name="矩形 17">
            <a:extLst>
              <a:ext uri="{FF2B5EF4-FFF2-40B4-BE49-F238E27FC236}">
                <a16:creationId xmlns:a16="http://schemas.microsoft.com/office/drawing/2014/main" id="{BBCD9E25-321C-483D-99A6-FAE6CCAE3BC6}"/>
              </a:ext>
            </a:extLst>
          </p:cNvPr>
          <p:cNvSpPr/>
          <p:nvPr/>
        </p:nvSpPr>
        <p:spPr>
          <a:xfrm>
            <a:off x="1933170" y="1386445"/>
            <a:ext cx="8358869" cy="5135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28C6CFBA-5563-4526-AE99-9042D7A9D125}"/>
              </a:ext>
            </a:extLst>
          </p:cNvPr>
          <p:cNvGrpSpPr/>
          <p:nvPr/>
        </p:nvGrpSpPr>
        <p:grpSpPr>
          <a:xfrm>
            <a:off x="2564862" y="1873312"/>
            <a:ext cx="7189520" cy="4451129"/>
            <a:chOff x="1724025" y="2186305"/>
            <a:chExt cx="5618471" cy="3910906"/>
          </a:xfrm>
        </p:grpSpPr>
        <p:pic>
          <p:nvPicPr>
            <p:cNvPr id="20" name="图片 19">
              <a:extLst>
                <a:ext uri="{FF2B5EF4-FFF2-40B4-BE49-F238E27FC236}">
                  <a16:creationId xmlns:a16="http://schemas.microsoft.com/office/drawing/2014/main" id="{B45B4D46-3A57-4ED8-873E-76521482713E}"/>
                </a:ext>
              </a:extLst>
            </p:cNvPr>
            <p:cNvPicPr>
              <a:picLocks noChangeAspect="1"/>
            </p:cNvPicPr>
            <p:nvPr/>
          </p:nvPicPr>
          <p:blipFill rotWithShape="1">
            <a:blip r:embed="rId2">
              <a:extLst>
                <a:ext uri="{28A0092B-C50C-407E-A947-70E740481C1C}">
                  <a14:useLocalDpi xmlns:a14="http://schemas.microsoft.com/office/drawing/2010/main" val="0"/>
                </a:ext>
              </a:extLst>
            </a:blip>
            <a:srcRect l="42464" t="11004" r="-1304" b="11390"/>
            <a:stretch/>
          </p:blipFill>
          <p:spPr>
            <a:xfrm>
              <a:off x="1801504" y="2571750"/>
              <a:ext cx="5540992" cy="2743200"/>
            </a:xfrm>
            <a:prstGeom prst="rect">
              <a:avLst/>
            </a:prstGeom>
          </p:spPr>
        </p:pic>
        <p:sp>
          <p:nvSpPr>
            <p:cNvPr id="21" name="椭圆 20">
              <a:extLst>
                <a:ext uri="{FF2B5EF4-FFF2-40B4-BE49-F238E27FC236}">
                  <a16:creationId xmlns:a16="http://schemas.microsoft.com/office/drawing/2014/main" id="{15B83737-3E1C-4C15-9722-9715F33288A4}"/>
                </a:ext>
              </a:extLst>
            </p:cNvPr>
            <p:cNvSpPr/>
            <p:nvPr/>
          </p:nvSpPr>
          <p:spPr>
            <a:xfrm>
              <a:off x="1724025" y="2857500"/>
              <a:ext cx="666750" cy="2352675"/>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1D3F590-C61B-49BE-AFEE-39C259E4D7CE}"/>
                </a:ext>
              </a:extLst>
            </p:cNvPr>
            <p:cNvSpPr/>
            <p:nvPr/>
          </p:nvSpPr>
          <p:spPr>
            <a:xfrm>
              <a:off x="2390775" y="2186305"/>
              <a:ext cx="3781425" cy="3359784"/>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AE500FF-6F43-4048-8716-6AB3A85AC24C}"/>
                </a:ext>
              </a:extLst>
            </p:cNvPr>
            <p:cNvSpPr/>
            <p:nvPr/>
          </p:nvSpPr>
          <p:spPr>
            <a:xfrm>
              <a:off x="6249679" y="2857499"/>
              <a:ext cx="666750" cy="2352675"/>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2665A60-B2E8-4A4A-8D90-F78EC0F6115C}"/>
                </a:ext>
              </a:extLst>
            </p:cNvPr>
            <p:cNvSpPr txBox="1"/>
            <p:nvPr/>
          </p:nvSpPr>
          <p:spPr>
            <a:xfrm>
              <a:off x="1724025" y="5723055"/>
              <a:ext cx="696390" cy="352885"/>
            </a:xfrm>
            <a:prstGeom prst="rect">
              <a:avLst/>
            </a:prstGeom>
            <a:noFill/>
          </p:spPr>
          <p:txBody>
            <a:bodyPr wrap="none" rtlCol="0">
              <a:spAutoFit/>
            </a:bodyPr>
            <a:lstStyle/>
            <a:p>
              <a:r>
                <a:rPr lang="en-US" altLang="zh-CN" dirty="0">
                  <a:solidFill>
                    <a:schemeClr val="accent1"/>
                  </a:solidFill>
                </a:rPr>
                <a:t>GPU1</a:t>
              </a:r>
              <a:endParaRPr lang="zh-CN" altLang="en-US" dirty="0">
                <a:solidFill>
                  <a:schemeClr val="accent1"/>
                </a:solidFill>
              </a:endParaRPr>
            </a:p>
          </p:txBody>
        </p:sp>
        <p:sp>
          <p:nvSpPr>
            <p:cNvPr id="25" name="文本框 24">
              <a:extLst>
                <a:ext uri="{FF2B5EF4-FFF2-40B4-BE49-F238E27FC236}">
                  <a16:creationId xmlns:a16="http://schemas.microsoft.com/office/drawing/2014/main" id="{9EBC6F21-1FA5-4824-8C9D-144F7AA948E0}"/>
                </a:ext>
              </a:extLst>
            </p:cNvPr>
            <p:cNvSpPr txBox="1"/>
            <p:nvPr/>
          </p:nvSpPr>
          <p:spPr>
            <a:xfrm>
              <a:off x="3924658" y="5744326"/>
              <a:ext cx="696390" cy="352885"/>
            </a:xfrm>
            <a:prstGeom prst="rect">
              <a:avLst/>
            </a:prstGeom>
            <a:noFill/>
          </p:spPr>
          <p:txBody>
            <a:bodyPr wrap="none" rtlCol="0">
              <a:spAutoFit/>
            </a:bodyPr>
            <a:lstStyle/>
            <a:p>
              <a:r>
                <a:rPr lang="en-US" altLang="zh-CN" dirty="0">
                  <a:solidFill>
                    <a:schemeClr val="accent1"/>
                  </a:solidFill>
                </a:rPr>
                <a:t>GPU2</a:t>
              </a:r>
              <a:endParaRPr lang="zh-CN" altLang="en-US" dirty="0">
                <a:solidFill>
                  <a:schemeClr val="accent1"/>
                </a:solidFill>
              </a:endParaRPr>
            </a:p>
          </p:txBody>
        </p:sp>
        <p:sp>
          <p:nvSpPr>
            <p:cNvPr id="26" name="文本框 25">
              <a:extLst>
                <a:ext uri="{FF2B5EF4-FFF2-40B4-BE49-F238E27FC236}">
                  <a16:creationId xmlns:a16="http://schemas.microsoft.com/office/drawing/2014/main" id="{FDE4A766-FCAA-4F11-AA9A-6CE4464A001F}"/>
                </a:ext>
              </a:extLst>
            </p:cNvPr>
            <p:cNvSpPr txBox="1"/>
            <p:nvPr/>
          </p:nvSpPr>
          <p:spPr>
            <a:xfrm>
              <a:off x="6349491" y="5716823"/>
              <a:ext cx="696390" cy="352885"/>
            </a:xfrm>
            <a:prstGeom prst="rect">
              <a:avLst/>
            </a:prstGeom>
            <a:noFill/>
          </p:spPr>
          <p:txBody>
            <a:bodyPr wrap="none" rtlCol="0">
              <a:spAutoFit/>
            </a:bodyPr>
            <a:lstStyle/>
            <a:p>
              <a:r>
                <a:rPr lang="en-US" altLang="zh-CN" dirty="0">
                  <a:solidFill>
                    <a:schemeClr val="accent1"/>
                  </a:solidFill>
                </a:rPr>
                <a:t>GPU3</a:t>
              </a:r>
              <a:endParaRPr lang="zh-CN" altLang="en-US" dirty="0">
                <a:solidFill>
                  <a:schemeClr val="accent1"/>
                </a:solidFill>
              </a:endParaRPr>
            </a:p>
          </p:txBody>
        </p:sp>
      </p:grpSp>
    </p:spTree>
    <p:extLst>
      <p:ext uri="{BB962C8B-B14F-4D97-AF65-F5344CB8AC3E}">
        <p14:creationId xmlns:p14="http://schemas.microsoft.com/office/powerpoint/2010/main" val="239240498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37,&quot;width&quot;:4401}"/>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37,&quot;width&quot;:4401}"/>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37,&quot;width&quot;:440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{F837AADA-92E1-3141-A8D6-C87EAB8834DF}tf10001058</Template>
  <TotalTime>164</TotalTime>
  <Words>646</Words>
  <Application>Microsoft Office PowerPoint</Application>
  <PresentationFormat>宽屏</PresentationFormat>
  <Paragraphs>103</Paragraphs>
  <Slides>34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Baskerville</vt:lpstr>
      <vt:lpstr>等线</vt:lpstr>
      <vt:lpstr>苹方-简</vt:lpstr>
      <vt:lpstr>微软雅黑</vt:lpstr>
      <vt:lpstr>微软雅黑</vt:lpstr>
      <vt:lpstr>Arial</vt:lpstr>
      <vt:lpstr>Helvetica</vt:lpstr>
      <vt:lpstr>Verdana</vt:lpstr>
      <vt:lpstr>天体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深入浅出 C++20 协程</dc:title>
  <dc:creator>吴咏炜</dc:creator>
  <cp:lastModifiedBy>Wu Yu</cp:lastModifiedBy>
  <cp:revision>72</cp:revision>
  <dcterms:created xsi:type="dcterms:W3CDTF">2019-10-26T10:14:00Z</dcterms:created>
  <dcterms:modified xsi:type="dcterms:W3CDTF">2021-04-20T03:32:54Z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